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3" r:id="rId3"/>
    <p:sldId id="257" r:id="rId4"/>
    <p:sldId id="258" r:id="rId5"/>
    <p:sldId id="273" r:id="rId6"/>
    <p:sldId id="274" r:id="rId7"/>
    <p:sldId id="275" r:id="rId8"/>
    <p:sldId id="280" r:id="rId9"/>
    <p:sldId id="287" r:id="rId10"/>
    <p:sldId id="288" r:id="rId11"/>
    <p:sldId id="289" r:id="rId12"/>
    <p:sldId id="290" r:id="rId13"/>
    <p:sldId id="295" r:id="rId14"/>
    <p:sldId id="296" r:id="rId15"/>
    <p:sldId id="297" r:id="rId16"/>
    <p:sldId id="298" r:id="rId17"/>
    <p:sldId id="264" r:id="rId18"/>
    <p:sldId id="265" r:id="rId19"/>
    <p:sldId id="266" r:id="rId20"/>
    <p:sldId id="267" r:id="rId21"/>
    <p:sldId id="276" r:id="rId22"/>
    <p:sldId id="283" r:id="rId23"/>
    <p:sldId id="293" r:id="rId24"/>
    <p:sldId id="294" r:id="rId25"/>
    <p:sldId id="299" r:id="rId26"/>
    <p:sldId id="284" r:id="rId27"/>
    <p:sldId id="260" r:id="rId28"/>
    <p:sldId id="268" r:id="rId29"/>
    <p:sldId id="269" r:id="rId30"/>
    <p:sldId id="281" r:id="rId31"/>
    <p:sldId id="282" r:id="rId32"/>
    <p:sldId id="261" r:id="rId33"/>
    <p:sldId id="270" r:id="rId34"/>
    <p:sldId id="272" r:id="rId35"/>
    <p:sldId id="291" r:id="rId36"/>
    <p:sldId id="277" r:id="rId37"/>
    <p:sldId id="278" r:id="rId38"/>
    <p:sldId id="279" r:id="rId39"/>
    <p:sldId id="285" r:id="rId40"/>
    <p:sldId id="286" r:id="rId41"/>
    <p:sldId id="262" r:id="rId4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6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874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1289"/>
            <a:ext cx="14709423"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52065" y="199549"/>
            <a:ext cx="6966335" cy="4393234"/>
          </a:xfrm>
          <a:prstGeom prst="rect">
            <a:avLst/>
          </a:prstGeom>
          <a:noFill/>
          <a:ln/>
        </p:spPr>
        <p:txBody>
          <a:bodyPr wrap="square" rtlCol="0" anchor="t"/>
          <a:lstStyle/>
          <a:p>
            <a:pPr marL="0" indent="0">
              <a:lnSpc>
                <a:spcPts val="7545"/>
              </a:lnSpc>
              <a:buNone/>
            </a:pPr>
            <a:r>
              <a:rPr lang="en-US" sz="4400" b="1" dirty="0">
                <a:solidFill>
                  <a:srgbClr val="333F70"/>
                </a:solidFill>
                <a:latin typeface="Times New Roman" panose="02020603050405020304" pitchFamily="18" charset="0"/>
                <a:ea typeface="Unbounded" pitchFamily="34" charset="-122"/>
                <a:cs typeface="Times New Roman" panose="02020603050405020304" pitchFamily="18" charset="0"/>
              </a:rPr>
              <a:t>Intelligent Solutions </a:t>
            </a:r>
          </a:p>
          <a:p>
            <a:pPr marL="0" indent="0">
              <a:lnSpc>
                <a:spcPts val="7545"/>
              </a:lnSpc>
              <a:buNone/>
            </a:pPr>
            <a:r>
              <a:rPr lang="en-US" sz="4400" b="1" dirty="0">
                <a:solidFill>
                  <a:srgbClr val="333F70"/>
                </a:solidFill>
                <a:latin typeface="Times New Roman" panose="02020603050405020304" pitchFamily="18" charset="0"/>
                <a:ea typeface="Unbounded" pitchFamily="34" charset="-122"/>
                <a:cs typeface="Times New Roman" panose="02020603050405020304" pitchFamily="18" charset="0"/>
              </a:rPr>
              <a:t>for Crops using Crop Recommendation, Fertilizer Suggestion, and Plant Disease Detection</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833199" y="5541050"/>
            <a:ext cx="7477601" cy="355402"/>
          </a:xfrm>
          <a:prstGeom prst="rect">
            <a:avLst/>
          </a:prstGeom>
          <a:noFill/>
          <a:ln/>
        </p:spPr>
        <p:txBody>
          <a:bodyPr wrap="non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 </a:t>
            </a:r>
            <a:endParaRPr lang="en-US" sz="1750" dirty="0"/>
          </a:p>
        </p:txBody>
      </p:sp>
      <p:sp>
        <p:nvSpPr>
          <p:cNvPr id="7" name="TextBox 6">
            <a:extLst>
              <a:ext uri="{FF2B5EF4-FFF2-40B4-BE49-F238E27FC236}">
                <a16:creationId xmlns:a16="http://schemas.microsoft.com/office/drawing/2014/main" id="{3B04D099-666A-22AC-F44E-5F3811F41676}"/>
              </a:ext>
            </a:extLst>
          </p:cNvPr>
          <p:cNvSpPr txBox="1"/>
          <p:nvPr/>
        </p:nvSpPr>
        <p:spPr>
          <a:xfrm>
            <a:off x="552065" y="5857193"/>
            <a:ext cx="3061468" cy="110799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Guide:</a:t>
            </a:r>
            <a:br>
              <a:rPr lang="en-US" sz="2400"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Mr</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T.Y.Srinivasa</a:t>
            </a:r>
            <a:r>
              <a:rPr lang="en-US" sz="2400" b="1" dirty="0">
                <a:latin typeface="Times New Roman" panose="02020603050405020304" pitchFamily="18" charset="0"/>
                <a:cs typeface="Times New Roman" panose="02020603050405020304" pitchFamily="18" charset="0"/>
              </a:rPr>
              <a:t> Rao</a:t>
            </a:r>
            <a:endParaRPr lang="en-IN" sz="2400" b="1" dirty="0"/>
          </a:p>
          <a:p>
            <a:endParaRPr lang="en-IN" b="1" dirty="0">
              <a:solidFill>
                <a:schemeClr val="bg1"/>
              </a:solidFill>
            </a:endParaRPr>
          </a:p>
        </p:txBody>
      </p:sp>
      <p:sp>
        <p:nvSpPr>
          <p:cNvPr id="8" name="TextBox 7">
            <a:extLst>
              <a:ext uri="{FF2B5EF4-FFF2-40B4-BE49-F238E27FC236}">
                <a16:creationId xmlns:a16="http://schemas.microsoft.com/office/drawing/2014/main" id="{38566A1D-6369-CA56-F38B-3BDB033CC6CE}"/>
              </a:ext>
            </a:extLst>
          </p:cNvPr>
          <p:cNvSpPr txBox="1"/>
          <p:nvPr/>
        </p:nvSpPr>
        <p:spPr>
          <a:xfrm>
            <a:off x="4267200" y="5541050"/>
            <a:ext cx="4763911" cy="2585323"/>
          </a:xfrm>
          <a:prstGeom prst="rect">
            <a:avLst/>
          </a:prstGeom>
          <a:noFill/>
        </p:spPr>
        <p:txBody>
          <a:bodyPr wrap="square" rtlCol="0">
            <a:spAutoFit/>
          </a:bodyPr>
          <a:lstStyle/>
          <a:p>
            <a:r>
              <a:rPr lang="en" sz="2400" dirty="0">
                <a:latin typeface="Times New Roman" panose="02020603050405020304" pitchFamily="18" charset="0"/>
                <a:cs typeface="Times New Roman" panose="02020603050405020304" pitchFamily="18" charset="0"/>
              </a:rPr>
              <a:t>Project Members:</a:t>
            </a:r>
            <a:br>
              <a:rPr lang="en" sz="2400" dirty="0">
                <a:latin typeface="Times New Roman" panose="02020603050405020304" pitchFamily="18" charset="0"/>
                <a:cs typeface="Times New Roman" panose="02020603050405020304" pitchFamily="18" charset="0"/>
              </a:rPr>
            </a:br>
            <a:br>
              <a:rPr lang="en" sz="2400" dirty="0"/>
            </a:br>
            <a:r>
              <a:rPr lang="en" sz="2400" dirty="0">
                <a:latin typeface="Times New Roman" panose="02020603050405020304" pitchFamily="18" charset="0"/>
                <a:cs typeface="Times New Roman" panose="02020603050405020304" pitchFamily="18" charset="0"/>
              </a:rPr>
              <a:t>1. A.Santhosh Kumar –Y20ACS403</a:t>
            </a:r>
            <a:br>
              <a:rPr lang="en" sz="2400" dirty="0">
                <a:latin typeface="Times New Roman" panose="02020603050405020304" pitchFamily="18" charset="0"/>
                <a:cs typeface="Times New Roman" panose="02020603050405020304" pitchFamily="18" charset="0"/>
              </a:rPr>
            </a:br>
            <a:r>
              <a:rPr lang="en" sz="2400" dirty="0">
                <a:latin typeface="Times New Roman" panose="02020603050405020304" pitchFamily="18" charset="0"/>
                <a:cs typeface="Times New Roman" panose="02020603050405020304" pitchFamily="18" charset="0"/>
              </a:rPr>
              <a:t>2. G.Harshitha -Y20AC445</a:t>
            </a:r>
            <a:br>
              <a:rPr lang="en" sz="2400" dirty="0">
                <a:latin typeface="Times New Roman" panose="02020603050405020304" pitchFamily="18" charset="0"/>
                <a:cs typeface="Times New Roman" panose="02020603050405020304" pitchFamily="18" charset="0"/>
              </a:rPr>
            </a:br>
            <a:r>
              <a:rPr lang="en" sz="2400" dirty="0">
                <a:latin typeface="Times New Roman" panose="02020603050405020304" pitchFamily="18" charset="0"/>
                <a:cs typeface="Times New Roman" panose="02020603050405020304" pitchFamily="18" charset="0"/>
              </a:rPr>
              <a:t>3. B.Bhavana Sai –Y20ACS419</a:t>
            </a:r>
            <a:br>
              <a:rPr lang="en" sz="2400" dirty="0">
                <a:latin typeface="Times New Roman" panose="02020603050405020304" pitchFamily="18" charset="0"/>
                <a:cs typeface="Times New Roman" panose="02020603050405020304" pitchFamily="18" charset="0"/>
              </a:rPr>
            </a:br>
            <a:r>
              <a:rPr lang="en" sz="2400" dirty="0">
                <a:latin typeface="Times New Roman" panose="02020603050405020304" pitchFamily="18" charset="0"/>
                <a:cs typeface="Times New Roman" panose="02020603050405020304" pitchFamily="18" charset="0"/>
              </a:rPr>
              <a:t>4. B.Ajay Kumar –Y20ACS414</a:t>
            </a:r>
            <a:endParaRPr lang="en-IN" sz="2400"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B0CB4F-5A5C-BE34-5052-D6F7B1885078}"/>
              </a:ext>
            </a:extLst>
          </p:cNvPr>
          <p:cNvPicPr>
            <a:picLocks noChangeAspect="1"/>
          </p:cNvPicPr>
          <p:nvPr/>
        </p:nvPicPr>
        <p:blipFill>
          <a:blip r:embed="rId2"/>
          <a:stretch>
            <a:fillRect/>
          </a:stretch>
        </p:blipFill>
        <p:spPr>
          <a:xfrm rot="16200000">
            <a:off x="5390447" y="-3529684"/>
            <a:ext cx="1828799" cy="10487379"/>
          </a:xfrm>
          <a:prstGeom prst="rect">
            <a:avLst/>
          </a:prstGeom>
        </p:spPr>
      </p:pic>
      <p:sp>
        <p:nvSpPr>
          <p:cNvPr id="4" name="TextBox 3">
            <a:extLst>
              <a:ext uri="{FF2B5EF4-FFF2-40B4-BE49-F238E27FC236}">
                <a16:creationId xmlns:a16="http://schemas.microsoft.com/office/drawing/2014/main" id="{9E72D88A-04CC-34F9-5181-9531FDA32596}"/>
              </a:ext>
            </a:extLst>
          </p:cNvPr>
          <p:cNvSpPr txBox="1"/>
          <p:nvPr/>
        </p:nvSpPr>
        <p:spPr>
          <a:xfrm>
            <a:off x="948269" y="2662160"/>
            <a:ext cx="10295466" cy="156966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Entropy(label) = 0.826 </a:t>
            </a:r>
          </a:p>
          <a:p>
            <a:r>
              <a:rPr lang="en-IN" sz="2400" dirty="0">
                <a:latin typeface="Times New Roman" panose="02020603050405020304" pitchFamily="18" charset="0"/>
                <a:cs typeface="Times New Roman" panose="02020603050405020304" pitchFamily="18" charset="0"/>
              </a:rPr>
              <a:t>Entropy(N) = 1.426</a:t>
            </a:r>
          </a:p>
          <a:p>
            <a:r>
              <a:rPr lang="en-IN" sz="2400" dirty="0">
                <a:latin typeface="Times New Roman" panose="02020603050405020304" pitchFamily="18" charset="0"/>
                <a:cs typeface="Times New Roman" panose="02020603050405020304" pitchFamily="18" charset="0"/>
              </a:rPr>
              <a:t>Entropy(K) = 1.426</a:t>
            </a:r>
          </a:p>
          <a:p>
            <a:r>
              <a:rPr lang="en-IN" sz="2400" dirty="0">
                <a:latin typeface="Times New Roman" panose="02020603050405020304" pitchFamily="18" charset="0"/>
                <a:cs typeface="Times New Roman" panose="02020603050405020304" pitchFamily="18" charset="0"/>
              </a:rPr>
              <a:t>We consider the k as root node</a:t>
            </a:r>
          </a:p>
        </p:txBody>
      </p:sp>
      <p:pic>
        <p:nvPicPr>
          <p:cNvPr id="6" name="Picture 5">
            <a:extLst>
              <a:ext uri="{FF2B5EF4-FFF2-40B4-BE49-F238E27FC236}">
                <a16:creationId xmlns:a16="http://schemas.microsoft.com/office/drawing/2014/main" id="{D3C0F91D-370C-CAAB-1028-F8D866864999}"/>
              </a:ext>
            </a:extLst>
          </p:cNvPr>
          <p:cNvPicPr>
            <a:picLocks noChangeAspect="1"/>
          </p:cNvPicPr>
          <p:nvPr/>
        </p:nvPicPr>
        <p:blipFill>
          <a:blip r:embed="rId3"/>
          <a:stretch>
            <a:fillRect/>
          </a:stretch>
        </p:blipFill>
        <p:spPr>
          <a:xfrm rot="16200000">
            <a:off x="5390450" y="-97470"/>
            <a:ext cx="1828799" cy="10487380"/>
          </a:xfrm>
          <a:prstGeom prst="rect">
            <a:avLst/>
          </a:prstGeom>
        </p:spPr>
      </p:pic>
      <p:sp>
        <p:nvSpPr>
          <p:cNvPr id="7" name="TextBox 6">
            <a:extLst>
              <a:ext uri="{FF2B5EF4-FFF2-40B4-BE49-F238E27FC236}">
                <a16:creationId xmlns:a16="http://schemas.microsoft.com/office/drawing/2014/main" id="{52F18DF4-A779-F58B-AA9B-EB8A8C516FDA}"/>
              </a:ext>
            </a:extLst>
          </p:cNvPr>
          <p:cNvSpPr txBox="1"/>
          <p:nvPr/>
        </p:nvSpPr>
        <p:spPr>
          <a:xfrm>
            <a:off x="948269" y="6259560"/>
            <a:ext cx="9843910" cy="156966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Entropy(label) = 1.5</a:t>
            </a:r>
          </a:p>
          <a:p>
            <a:r>
              <a:rPr lang="en-IN" sz="2400" dirty="0">
                <a:latin typeface="Times New Roman" panose="02020603050405020304" pitchFamily="18" charset="0"/>
                <a:cs typeface="Times New Roman" panose="02020603050405020304" pitchFamily="18" charset="0"/>
              </a:rPr>
              <a:t>Entropy(N) = 1.5 </a:t>
            </a:r>
          </a:p>
          <a:p>
            <a:r>
              <a:rPr lang="en-IN" sz="2400" dirty="0">
                <a:latin typeface="Times New Roman" panose="02020603050405020304" pitchFamily="18" charset="0"/>
                <a:cs typeface="Times New Roman" panose="02020603050405020304" pitchFamily="18" charset="0"/>
              </a:rPr>
              <a:t>Entropy(K) = 1.5 </a:t>
            </a:r>
          </a:p>
          <a:p>
            <a:r>
              <a:rPr lang="en-IN" sz="2400" dirty="0">
                <a:latin typeface="Times New Roman" panose="02020603050405020304" pitchFamily="18" charset="0"/>
                <a:cs typeface="Times New Roman" panose="02020603050405020304" pitchFamily="18" charset="0"/>
              </a:rPr>
              <a:t>We consider the potassium as root node</a:t>
            </a:r>
          </a:p>
        </p:txBody>
      </p:sp>
      <p:sp>
        <p:nvSpPr>
          <p:cNvPr id="5" name="TextBox 4">
            <a:extLst>
              <a:ext uri="{FF2B5EF4-FFF2-40B4-BE49-F238E27FC236}">
                <a16:creationId xmlns:a16="http://schemas.microsoft.com/office/drawing/2014/main" id="{A6BE505C-9630-4E75-CA6F-6E0170A47FD9}"/>
              </a:ext>
            </a:extLst>
          </p:cNvPr>
          <p:cNvSpPr txBox="1"/>
          <p:nvPr/>
        </p:nvSpPr>
        <p:spPr>
          <a:xfrm>
            <a:off x="417689" y="189424"/>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4282470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6721F-A176-8F6E-EA7F-EAAF9E9CBA66}"/>
              </a:ext>
            </a:extLst>
          </p:cNvPr>
          <p:cNvPicPr>
            <a:picLocks noChangeAspect="1"/>
          </p:cNvPicPr>
          <p:nvPr/>
        </p:nvPicPr>
        <p:blipFill>
          <a:blip r:embed="rId2"/>
          <a:stretch>
            <a:fillRect/>
          </a:stretch>
        </p:blipFill>
        <p:spPr>
          <a:xfrm rot="16200000">
            <a:off x="4852637" y="-2654474"/>
            <a:ext cx="2904414" cy="11051824"/>
          </a:xfrm>
          <a:prstGeom prst="rect">
            <a:avLst/>
          </a:prstGeom>
        </p:spPr>
      </p:pic>
      <p:sp>
        <p:nvSpPr>
          <p:cNvPr id="4" name="TextBox 3">
            <a:extLst>
              <a:ext uri="{FF2B5EF4-FFF2-40B4-BE49-F238E27FC236}">
                <a16:creationId xmlns:a16="http://schemas.microsoft.com/office/drawing/2014/main" id="{F2C73373-D03B-09B1-3BF6-63705430644D}"/>
              </a:ext>
            </a:extLst>
          </p:cNvPr>
          <p:cNvSpPr txBox="1"/>
          <p:nvPr/>
        </p:nvSpPr>
        <p:spPr>
          <a:xfrm>
            <a:off x="778932" y="4955822"/>
            <a:ext cx="9663291"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Entropy(label) = 1.5 </a:t>
            </a:r>
          </a:p>
          <a:p>
            <a:r>
              <a:rPr lang="en-US" sz="2400" dirty="0">
                <a:latin typeface="Times New Roman" panose="02020603050405020304" pitchFamily="18" charset="0"/>
                <a:cs typeface="Times New Roman" panose="02020603050405020304" pitchFamily="18" charset="0"/>
              </a:rPr>
              <a:t>Entropy(N) = 1.5</a:t>
            </a:r>
          </a:p>
          <a:p>
            <a:r>
              <a:rPr lang="en-US" sz="2400" dirty="0">
                <a:latin typeface="Times New Roman" panose="02020603050405020304" pitchFamily="18" charset="0"/>
                <a:cs typeface="Times New Roman" panose="02020603050405020304" pitchFamily="18" charset="0"/>
              </a:rPr>
              <a:t>Entropy(P) = 1.5</a:t>
            </a:r>
          </a:p>
          <a:p>
            <a:r>
              <a:rPr lang="en-US" sz="2400" dirty="0">
                <a:latin typeface="Times New Roman" panose="02020603050405020304" pitchFamily="18" charset="0"/>
                <a:cs typeface="Times New Roman" panose="02020603050405020304" pitchFamily="18" charset="0"/>
              </a:rPr>
              <a:t>We consider the p as node</a:t>
            </a:r>
          </a:p>
          <a:p>
            <a:r>
              <a:rPr lang="en-US" sz="2400" dirty="0">
                <a:latin typeface="Times New Roman" panose="02020603050405020304" pitchFamily="18" charset="0"/>
                <a:cs typeface="Times New Roman" panose="02020603050405020304" pitchFamily="18" charset="0"/>
              </a:rPr>
              <a:t>10 to 19 --&gt; kidney bean</a:t>
            </a:r>
          </a:p>
          <a:p>
            <a:r>
              <a:rPr lang="en-US" sz="2400" dirty="0">
                <a:latin typeface="Times New Roman" panose="02020603050405020304" pitchFamily="18" charset="0"/>
                <a:cs typeface="Times New Roman" panose="02020603050405020304" pitchFamily="18" charset="0"/>
              </a:rPr>
              <a:t>20 to 29 --&gt; pigeon peas</a:t>
            </a:r>
          </a:p>
          <a:p>
            <a:r>
              <a:rPr lang="en-US" sz="2400" dirty="0">
                <a:latin typeface="Times New Roman" panose="02020603050405020304" pitchFamily="18" charset="0"/>
                <a:cs typeface="Times New Roman" panose="02020603050405020304" pitchFamily="18" charset="0"/>
              </a:rPr>
              <a:t>70 to 79 -- &gt;chickpeas</a:t>
            </a:r>
            <a:endParaRPr lang="en-IN"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7C74E05-C0E7-DD56-1239-07A57BF87B12}"/>
              </a:ext>
            </a:extLst>
          </p:cNvPr>
          <p:cNvSpPr txBox="1"/>
          <p:nvPr/>
        </p:nvSpPr>
        <p:spPr>
          <a:xfrm>
            <a:off x="508001" y="428978"/>
            <a:ext cx="3002844" cy="461665"/>
          </a:xfrm>
          <a:prstGeom prst="rect">
            <a:avLst/>
          </a:prstGeom>
          <a:noFill/>
        </p:spPr>
        <p:txBody>
          <a:bodyPr wrap="square" rtlCol="0">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20332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EEF73-8708-898A-9DC0-0CC61A9EADDE}"/>
              </a:ext>
            </a:extLst>
          </p:cNvPr>
          <p:cNvPicPr>
            <a:picLocks noChangeAspect="1"/>
          </p:cNvPicPr>
          <p:nvPr/>
        </p:nvPicPr>
        <p:blipFill>
          <a:blip r:embed="rId2"/>
          <a:stretch>
            <a:fillRect/>
          </a:stretch>
        </p:blipFill>
        <p:spPr>
          <a:xfrm>
            <a:off x="1986845" y="1411110"/>
            <a:ext cx="10318045" cy="6129867"/>
          </a:xfrm>
          <a:prstGeom prst="rect">
            <a:avLst/>
          </a:prstGeom>
        </p:spPr>
      </p:pic>
      <p:sp>
        <p:nvSpPr>
          <p:cNvPr id="4" name="TextBox 3">
            <a:extLst>
              <a:ext uri="{FF2B5EF4-FFF2-40B4-BE49-F238E27FC236}">
                <a16:creationId xmlns:a16="http://schemas.microsoft.com/office/drawing/2014/main" id="{B3A12115-7526-DE9F-368A-39F2EAF06894}"/>
              </a:ext>
            </a:extLst>
          </p:cNvPr>
          <p:cNvSpPr txBox="1"/>
          <p:nvPr/>
        </p:nvSpPr>
        <p:spPr>
          <a:xfrm>
            <a:off x="914400" y="503957"/>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48549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D95577-B0D4-6132-123D-CEAAD2A46DCF}"/>
              </a:ext>
            </a:extLst>
          </p:cNvPr>
          <p:cNvPicPr>
            <a:picLocks noChangeAspect="1"/>
          </p:cNvPicPr>
          <p:nvPr/>
        </p:nvPicPr>
        <p:blipFill>
          <a:blip r:embed="rId2"/>
          <a:stretch>
            <a:fillRect/>
          </a:stretch>
        </p:blipFill>
        <p:spPr>
          <a:xfrm rot="16200000">
            <a:off x="3979336" y="-378178"/>
            <a:ext cx="6615289" cy="9448799"/>
          </a:xfrm>
          <a:prstGeom prst="rect">
            <a:avLst/>
          </a:prstGeom>
        </p:spPr>
      </p:pic>
      <p:sp>
        <p:nvSpPr>
          <p:cNvPr id="4" name="TextBox 3">
            <a:extLst>
              <a:ext uri="{FF2B5EF4-FFF2-40B4-BE49-F238E27FC236}">
                <a16:creationId xmlns:a16="http://schemas.microsoft.com/office/drawing/2014/main" id="{5D9A9809-AE2F-A792-7928-574AE48506DA}"/>
              </a:ext>
            </a:extLst>
          </p:cNvPr>
          <p:cNvSpPr txBox="1"/>
          <p:nvPr/>
        </p:nvSpPr>
        <p:spPr>
          <a:xfrm>
            <a:off x="880534" y="191013"/>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2024618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A09A18-D282-3E5B-150D-6B1CD8F41D0B}"/>
              </a:ext>
            </a:extLst>
          </p:cNvPr>
          <p:cNvSpPr txBox="1"/>
          <p:nvPr/>
        </p:nvSpPr>
        <p:spPr>
          <a:xfrm>
            <a:off x="496711" y="417607"/>
            <a:ext cx="12000089" cy="8217634"/>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Entropy(label) = 1.7</a:t>
            </a:r>
          </a:p>
          <a:p>
            <a:r>
              <a:rPr lang="en-IN" sz="2400" dirty="0">
                <a:latin typeface="Times New Roman" panose="02020603050405020304" pitchFamily="18" charset="0"/>
                <a:cs typeface="Times New Roman" panose="02020603050405020304" pitchFamily="18" charset="0"/>
              </a:rPr>
              <a:t>Entropy(N) = 3</a:t>
            </a:r>
          </a:p>
          <a:p>
            <a:r>
              <a:rPr lang="en-IN" sz="2400" dirty="0">
                <a:latin typeface="Times New Roman" panose="02020603050405020304" pitchFamily="18" charset="0"/>
                <a:cs typeface="Times New Roman" panose="02020603050405020304" pitchFamily="18" charset="0"/>
              </a:rPr>
              <a:t>Entropy(P) = 1.5924</a:t>
            </a:r>
          </a:p>
          <a:p>
            <a:r>
              <a:rPr lang="en-IN" sz="2400" dirty="0">
                <a:latin typeface="Times New Roman" panose="02020603050405020304" pitchFamily="18" charset="0"/>
                <a:cs typeface="Times New Roman" panose="02020603050405020304" pitchFamily="18" charset="0"/>
              </a:rPr>
              <a:t>Information gain(N) = Entropy(label) - Entropy(nitrogen) = 1.7 - 3 = -1.3</a:t>
            </a:r>
          </a:p>
          <a:p>
            <a:r>
              <a:rPr lang="en-IN" sz="2400" dirty="0">
                <a:latin typeface="Times New Roman" panose="02020603050405020304" pitchFamily="18" charset="0"/>
                <a:cs typeface="Times New Roman" panose="02020603050405020304" pitchFamily="18" charset="0"/>
              </a:rPr>
              <a:t>Information gain(P) = Entropy(label) - Entropy(phosphors) = 1.7 - 1.5924 = 0.1076</a:t>
            </a:r>
          </a:p>
          <a:p>
            <a:r>
              <a:rPr lang="en-IN" sz="2400" dirty="0">
                <a:latin typeface="Times New Roman" panose="02020603050405020304" pitchFamily="18" charset="0"/>
                <a:cs typeface="Times New Roman" panose="02020603050405020304" pitchFamily="18" charset="0"/>
              </a:rPr>
              <a:t>Information gain(K) = Entropy(label) - Entropy(potassium) = 1.7 – 3 = -1.3</a:t>
            </a:r>
          </a:p>
          <a:p>
            <a:r>
              <a:rPr lang="en-IN" sz="2400" dirty="0">
                <a:latin typeface="Times New Roman" panose="02020603050405020304" pitchFamily="18" charset="0"/>
                <a:cs typeface="Times New Roman" panose="02020603050405020304" pitchFamily="18" charset="0"/>
              </a:rPr>
              <a:t>We consider the phosphors as root node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Entropy(label) = 0.962</a:t>
            </a:r>
          </a:p>
          <a:p>
            <a:r>
              <a:rPr lang="en-IN" sz="2400" dirty="0">
                <a:latin typeface="Times New Roman" panose="02020603050405020304" pitchFamily="18" charset="0"/>
                <a:cs typeface="Times New Roman" panose="02020603050405020304" pitchFamily="18" charset="0"/>
              </a:rPr>
              <a:t>Entropy(N) = 1.56</a:t>
            </a:r>
          </a:p>
          <a:p>
            <a:r>
              <a:rPr lang="en-IN" sz="2400" dirty="0">
                <a:latin typeface="Times New Roman" panose="02020603050405020304" pitchFamily="18" charset="0"/>
                <a:cs typeface="Times New Roman" panose="02020603050405020304" pitchFamily="18" charset="0"/>
              </a:rPr>
              <a:t>Entropy(P) = 0.962</a:t>
            </a:r>
          </a:p>
          <a:p>
            <a:r>
              <a:rPr lang="en-IN" sz="2400" dirty="0">
                <a:latin typeface="Times New Roman" panose="02020603050405020304" pitchFamily="18" charset="0"/>
                <a:cs typeface="Times New Roman" panose="02020603050405020304" pitchFamily="18" charset="0"/>
              </a:rPr>
              <a:t>We consider the nitrogen as root node</a:t>
            </a:r>
          </a:p>
          <a:p>
            <a:r>
              <a:rPr lang="en-IN" sz="2400" dirty="0">
                <a:latin typeface="Times New Roman" panose="02020603050405020304" pitchFamily="18" charset="0"/>
                <a:cs typeface="Times New Roman" panose="02020603050405020304" pitchFamily="18" charset="0"/>
              </a:rPr>
              <a:t>Information gain(N) = Entropy(label) - Entropy(nitrogen) = 0.962 - 1.56 = -0.598</a:t>
            </a:r>
          </a:p>
          <a:p>
            <a:r>
              <a:rPr lang="en-IN" sz="2400" dirty="0">
                <a:latin typeface="Times New Roman" panose="02020603050405020304" pitchFamily="18" charset="0"/>
                <a:cs typeface="Times New Roman" panose="02020603050405020304" pitchFamily="18" charset="0"/>
              </a:rPr>
              <a:t>Information gain(P) = Entropy(label) - Entropy(phosphors) = 0.962 - 0.962 = 0</a:t>
            </a:r>
          </a:p>
          <a:p>
            <a:r>
              <a:rPr lang="en-IN" sz="2400" dirty="0">
                <a:latin typeface="Times New Roman" panose="02020603050405020304" pitchFamily="18" charset="0"/>
                <a:cs typeface="Times New Roman" panose="02020603050405020304" pitchFamily="18" charset="0"/>
              </a:rPr>
              <a:t>We consider the potassium as node</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Entropy(N) = 1.56</a:t>
            </a:r>
          </a:p>
          <a:p>
            <a:r>
              <a:rPr lang="en-IN" sz="2400" dirty="0">
                <a:latin typeface="Times New Roman" panose="02020603050405020304" pitchFamily="18" charset="0"/>
                <a:cs typeface="Times New Roman" panose="02020603050405020304" pitchFamily="18" charset="0"/>
              </a:rPr>
              <a:t>Entropy(P) = 0.962</a:t>
            </a:r>
          </a:p>
          <a:p>
            <a:r>
              <a:rPr lang="en-IN" sz="2400" dirty="0">
                <a:latin typeface="Times New Roman" panose="02020603050405020304" pitchFamily="18" charset="0"/>
                <a:cs typeface="Times New Roman" panose="02020603050405020304" pitchFamily="18" charset="0"/>
              </a:rPr>
              <a:t>Information gain(N) = Entropy(label) - Entropy(nitrogen) = 0.962 - 1.56 = -0.598</a:t>
            </a:r>
          </a:p>
          <a:p>
            <a:r>
              <a:rPr lang="en-IN" sz="2400" dirty="0">
                <a:latin typeface="Times New Roman" panose="02020603050405020304" pitchFamily="18" charset="0"/>
                <a:cs typeface="Times New Roman" panose="02020603050405020304" pitchFamily="18" charset="0"/>
              </a:rPr>
              <a:t>Information gain(K) = Entropy(label) - Entropy(potassium) = 0.962 - 0.962 = 0</a:t>
            </a:r>
          </a:p>
          <a:p>
            <a:r>
              <a:rPr lang="en-IN" sz="2400" dirty="0">
                <a:latin typeface="Times New Roman" panose="02020603050405020304" pitchFamily="18" charset="0"/>
                <a:cs typeface="Times New Roman" panose="02020603050405020304" pitchFamily="18" charset="0"/>
              </a:rPr>
              <a:t>We consider potassium as node</a:t>
            </a:r>
          </a:p>
          <a:p>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991464-3358-3F87-8B2A-62273D4C3B3E}"/>
              </a:ext>
            </a:extLst>
          </p:cNvPr>
          <p:cNvSpPr txBox="1"/>
          <p:nvPr/>
        </p:nvSpPr>
        <p:spPr>
          <a:xfrm>
            <a:off x="349956" y="48275"/>
            <a:ext cx="7416799"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379774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B3A5C-D937-A1B5-771B-1AF4FB435E60}"/>
              </a:ext>
            </a:extLst>
          </p:cNvPr>
          <p:cNvSpPr txBox="1"/>
          <p:nvPr/>
        </p:nvSpPr>
        <p:spPr>
          <a:xfrm>
            <a:off x="474132" y="865003"/>
            <a:ext cx="13501511"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Entropy(label) = 0.962</a:t>
            </a:r>
          </a:p>
          <a:p>
            <a:r>
              <a:rPr lang="en-IN" sz="2400" dirty="0">
                <a:latin typeface="Times New Roman" panose="02020603050405020304" pitchFamily="18" charset="0"/>
                <a:cs typeface="Times New Roman" panose="02020603050405020304" pitchFamily="18" charset="0"/>
              </a:rPr>
              <a:t>Entropy(N) = 1.56</a:t>
            </a:r>
          </a:p>
          <a:p>
            <a:r>
              <a:rPr lang="en-IN" sz="2400" dirty="0">
                <a:latin typeface="Times New Roman" panose="02020603050405020304" pitchFamily="18" charset="0"/>
                <a:cs typeface="Times New Roman" panose="02020603050405020304" pitchFamily="18" charset="0"/>
              </a:rPr>
              <a:t>Entropy(P) = 0.962</a:t>
            </a:r>
          </a:p>
          <a:p>
            <a:r>
              <a:rPr lang="en-IN" sz="2400" dirty="0">
                <a:latin typeface="Times New Roman" panose="02020603050405020304" pitchFamily="18" charset="0"/>
                <a:cs typeface="Times New Roman" panose="02020603050405020304" pitchFamily="18" charset="0"/>
              </a:rPr>
              <a:t>Information gain(N) = Entropy(label) - Entropy(nitrogen) = 0.962 - 1.56 = -0.598</a:t>
            </a:r>
          </a:p>
          <a:p>
            <a:r>
              <a:rPr lang="en-IN" sz="2400" dirty="0">
                <a:latin typeface="Times New Roman" panose="02020603050405020304" pitchFamily="18" charset="0"/>
                <a:cs typeface="Times New Roman" panose="02020603050405020304" pitchFamily="18" charset="0"/>
              </a:rPr>
              <a:t>Information gain(k) = Entropy(label) - Entropy(potassium) = 0.962 - 0.962 = 0</a:t>
            </a:r>
          </a:p>
          <a:p>
            <a:r>
              <a:rPr lang="en-IN" sz="2400" dirty="0">
                <a:latin typeface="Times New Roman" panose="02020603050405020304" pitchFamily="18" charset="0"/>
                <a:cs typeface="Times New Roman" panose="02020603050405020304" pitchFamily="18" charset="0"/>
              </a:rPr>
              <a:t>Potassium is considered as the node</a:t>
            </a:r>
          </a:p>
          <a:p>
            <a:r>
              <a:rPr lang="en-IN" sz="2400" dirty="0">
                <a:latin typeface="Times New Roman" panose="02020603050405020304" pitchFamily="18" charset="0"/>
                <a:cs typeface="Times New Roman" panose="02020603050405020304" pitchFamily="18" charset="0"/>
              </a:rPr>
              <a:t>20 to 29 -&gt; pigeon peas</a:t>
            </a:r>
          </a:p>
          <a:p>
            <a:r>
              <a:rPr lang="en-IN" sz="2400" dirty="0">
                <a:latin typeface="Times New Roman" panose="02020603050405020304" pitchFamily="18" charset="0"/>
                <a:cs typeface="Times New Roman" panose="02020603050405020304" pitchFamily="18" charset="0"/>
              </a:rPr>
              <a:t>80 to 89 -&gt; chickpeas</a:t>
            </a:r>
          </a:p>
        </p:txBody>
      </p:sp>
      <p:pic>
        <p:nvPicPr>
          <p:cNvPr id="4" name="Picture 3">
            <a:extLst>
              <a:ext uri="{FF2B5EF4-FFF2-40B4-BE49-F238E27FC236}">
                <a16:creationId xmlns:a16="http://schemas.microsoft.com/office/drawing/2014/main" id="{D5A19B21-5D5B-3BF9-BA2C-FF6329C45272}"/>
              </a:ext>
            </a:extLst>
          </p:cNvPr>
          <p:cNvPicPr>
            <a:picLocks noChangeAspect="1"/>
          </p:cNvPicPr>
          <p:nvPr/>
        </p:nvPicPr>
        <p:blipFill>
          <a:blip r:embed="rId2"/>
          <a:stretch>
            <a:fillRect/>
          </a:stretch>
        </p:blipFill>
        <p:spPr>
          <a:xfrm rot="16200000">
            <a:off x="5774266" y="141110"/>
            <a:ext cx="3939821" cy="11672711"/>
          </a:xfrm>
          <a:prstGeom prst="rect">
            <a:avLst/>
          </a:prstGeom>
        </p:spPr>
      </p:pic>
      <p:sp>
        <p:nvSpPr>
          <p:cNvPr id="5" name="TextBox 4">
            <a:extLst>
              <a:ext uri="{FF2B5EF4-FFF2-40B4-BE49-F238E27FC236}">
                <a16:creationId xmlns:a16="http://schemas.microsoft.com/office/drawing/2014/main" id="{84BB328B-44C1-C764-A3B5-50279CF9B8AF}"/>
              </a:ext>
            </a:extLst>
          </p:cNvPr>
          <p:cNvSpPr txBox="1"/>
          <p:nvPr/>
        </p:nvSpPr>
        <p:spPr>
          <a:xfrm>
            <a:off x="293510" y="230832"/>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99843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816B6-C6D5-13E6-E30F-D93D22D33C2B}"/>
              </a:ext>
            </a:extLst>
          </p:cNvPr>
          <p:cNvPicPr>
            <a:picLocks noChangeAspect="1"/>
          </p:cNvPicPr>
          <p:nvPr/>
        </p:nvPicPr>
        <p:blipFill>
          <a:blip r:embed="rId2"/>
          <a:stretch>
            <a:fillRect/>
          </a:stretch>
        </p:blipFill>
        <p:spPr>
          <a:xfrm rot="16200000">
            <a:off x="4131735" y="-2054581"/>
            <a:ext cx="6231465" cy="13004803"/>
          </a:xfrm>
          <a:prstGeom prst="rect">
            <a:avLst/>
          </a:prstGeom>
        </p:spPr>
      </p:pic>
      <p:sp>
        <p:nvSpPr>
          <p:cNvPr id="4" name="TextBox 3">
            <a:extLst>
              <a:ext uri="{FF2B5EF4-FFF2-40B4-BE49-F238E27FC236}">
                <a16:creationId xmlns:a16="http://schemas.microsoft.com/office/drawing/2014/main" id="{6666E57A-023E-0187-964D-9EE36B4E889D}"/>
              </a:ext>
            </a:extLst>
          </p:cNvPr>
          <p:cNvSpPr txBox="1"/>
          <p:nvPr/>
        </p:nvSpPr>
        <p:spPr>
          <a:xfrm>
            <a:off x="496711" y="343471"/>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243807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94134C-DEF9-9EFF-3FC4-62F82AD74023}"/>
              </a:ext>
            </a:extLst>
          </p:cNvPr>
          <p:cNvGraphicFramePr>
            <a:graphicFrameLocks noGrp="1"/>
          </p:cNvGraphicFramePr>
          <p:nvPr>
            <p:extLst>
              <p:ext uri="{D42A27DB-BD31-4B8C-83A1-F6EECF244321}">
                <p14:modId xmlns:p14="http://schemas.microsoft.com/office/powerpoint/2010/main" val="3837665365"/>
              </p:ext>
            </p:extLst>
          </p:nvPr>
        </p:nvGraphicFramePr>
        <p:xfrm>
          <a:off x="372533" y="1179688"/>
          <a:ext cx="9843912" cy="6214536"/>
        </p:xfrm>
        <a:graphic>
          <a:graphicData uri="http://schemas.openxmlformats.org/drawingml/2006/table">
            <a:tbl>
              <a:tblPr firstRow="1" bandRow="1">
                <a:tableStyleId>{5C22544A-7EE6-4342-B048-85BDC9FD1C3A}</a:tableStyleId>
              </a:tblPr>
              <a:tblGrid>
                <a:gridCol w="2246489">
                  <a:extLst>
                    <a:ext uri="{9D8B030D-6E8A-4147-A177-3AD203B41FA5}">
                      <a16:colId xmlns:a16="http://schemas.microsoft.com/office/drawing/2014/main" val="3153241558"/>
                    </a:ext>
                  </a:extLst>
                </a:gridCol>
                <a:gridCol w="2675467">
                  <a:extLst>
                    <a:ext uri="{9D8B030D-6E8A-4147-A177-3AD203B41FA5}">
                      <a16:colId xmlns:a16="http://schemas.microsoft.com/office/drawing/2014/main" val="1041127563"/>
                    </a:ext>
                  </a:extLst>
                </a:gridCol>
                <a:gridCol w="4921956">
                  <a:extLst>
                    <a:ext uri="{9D8B030D-6E8A-4147-A177-3AD203B41FA5}">
                      <a16:colId xmlns:a16="http://schemas.microsoft.com/office/drawing/2014/main" val="1192676966"/>
                    </a:ext>
                  </a:extLst>
                </a:gridCol>
              </a:tblGrid>
              <a:tr h="690504">
                <a:tc>
                  <a:txBody>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Time Complexity</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Decision Tree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Random Forest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8272967"/>
                  </a:ext>
                </a:extLst>
              </a:tr>
              <a:tr h="690504">
                <a:tc>
                  <a:txBody>
                    <a:bodyPr/>
                    <a:lstStyle/>
                    <a:p>
                      <a:r>
                        <a:rPr lang="en-US" sz="2000" dirty="0">
                          <a:latin typeface="Times New Roman" panose="02020603050405020304" pitchFamily="18" charset="0"/>
                          <a:cs typeface="Times New Roman" panose="02020603050405020304" pitchFamily="18" charset="0"/>
                        </a:rPr>
                        <a:t>5 Labels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O(NP^2)</a:t>
                      </a:r>
                      <a:endParaRPr lang="en-IN" sz="2000" dirty="0">
                        <a:latin typeface="Times New Roman" panose="02020603050405020304" pitchFamily="18" charset="0"/>
                        <a:cs typeface="Times New Roman" panose="02020603050405020304" pitchFamily="18" charset="0"/>
                      </a:endParaRPr>
                    </a:p>
                  </a:txBody>
                  <a:tcPr/>
                </a:tc>
                <a:tc>
                  <a:txBody>
                    <a:bodyPr/>
                    <a:lstStyle/>
                    <a:p>
                      <a:r>
                        <a:rPr lang="pl-PL" sz="2000" dirty="0">
                          <a:latin typeface="Times New Roman" panose="02020603050405020304" pitchFamily="18" charset="0"/>
                          <a:cs typeface="Times New Roman" panose="02020603050405020304" pitchFamily="18" charset="0"/>
                        </a:rPr>
                        <a:t>O(T×NPlogN) to O(TxNP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9311036"/>
                  </a:ext>
                </a:extLst>
              </a:tr>
              <a:tr h="690504">
                <a:tc>
                  <a:txBody>
                    <a:bodyPr/>
                    <a:lstStyle/>
                    <a:p>
                      <a:r>
                        <a:rPr lang="en-US" sz="2000" dirty="0">
                          <a:latin typeface="Times New Roman" panose="02020603050405020304" pitchFamily="18" charset="0"/>
                          <a:cs typeface="Times New Roman" panose="02020603050405020304" pitchFamily="18" charset="0"/>
                        </a:rPr>
                        <a:t>10 Labels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O(NP^2) </a:t>
                      </a:r>
                    </a:p>
                  </a:txBody>
                  <a:tcPr/>
                </a:tc>
                <a:tc>
                  <a:txBody>
                    <a:bodyPr/>
                    <a:lstStyle/>
                    <a:p>
                      <a:r>
                        <a:rPr lang="pl-PL" sz="2000" dirty="0">
                          <a:latin typeface="Times New Roman" panose="02020603050405020304" pitchFamily="18" charset="0"/>
                          <a:cs typeface="Times New Roman" panose="02020603050405020304" pitchFamily="18" charset="0"/>
                        </a:rPr>
                        <a:t>O(T×NPlogN) to O(T×NP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2885471"/>
                  </a:ext>
                </a:extLst>
              </a:tr>
              <a:tr h="690504">
                <a:tc>
                  <a:txBody>
                    <a:bodyPr/>
                    <a:lstStyle/>
                    <a:p>
                      <a:r>
                        <a:rPr lang="en-US" sz="2000" dirty="0">
                          <a:latin typeface="Times New Roman" panose="02020603050405020304" pitchFamily="18" charset="0"/>
                          <a:cs typeface="Times New Roman" panose="02020603050405020304" pitchFamily="18" charset="0"/>
                        </a:rPr>
                        <a:t>15 Labels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O(NP^2) </a:t>
                      </a:r>
                    </a:p>
                  </a:txBody>
                  <a:tcPr/>
                </a:tc>
                <a:tc>
                  <a:txBody>
                    <a:bodyPr/>
                    <a:lstStyle/>
                    <a:p>
                      <a:r>
                        <a:rPr lang="pl-PL" sz="2000" dirty="0">
                          <a:latin typeface="Times New Roman" panose="02020603050405020304" pitchFamily="18" charset="0"/>
                          <a:cs typeface="Times New Roman" panose="02020603050405020304" pitchFamily="18" charset="0"/>
                        </a:rPr>
                        <a:t>O(T×NPlogN) to O(T×NP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4477478"/>
                  </a:ext>
                </a:extLst>
              </a:tr>
              <a:tr h="690504">
                <a:tc>
                  <a:txBody>
                    <a:bodyPr/>
                    <a:lstStyle/>
                    <a:p>
                      <a:r>
                        <a:rPr lang="en-US" sz="2000" dirty="0">
                          <a:latin typeface="Times New Roman" panose="02020603050405020304" pitchFamily="18" charset="0"/>
                          <a:cs typeface="Times New Roman" panose="02020603050405020304" pitchFamily="18" charset="0"/>
                        </a:rPr>
                        <a:t>20 Labels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pl-PL" sz="2000" dirty="0">
                          <a:latin typeface="Times New Roman" panose="02020603050405020304" pitchFamily="18" charset="0"/>
                          <a:cs typeface="Times New Roman" panose="02020603050405020304" pitchFamily="18" charset="0"/>
                        </a:rPr>
                        <a:t>O(NPlogN)to O(NP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tc>
                  <a:txBody>
                    <a:bodyPr/>
                    <a:lstStyle/>
                    <a:p>
                      <a:r>
                        <a:rPr lang="pl-PL" sz="2000" dirty="0">
                          <a:latin typeface="Times New Roman" panose="02020603050405020304" pitchFamily="18" charset="0"/>
                          <a:cs typeface="Times New Roman" panose="02020603050405020304" pitchFamily="18" charset="0"/>
                        </a:rPr>
                        <a:t>O(T×NPlogN) to O(T×NP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04557765"/>
                  </a:ext>
                </a:extLst>
              </a:tr>
              <a:tr h="690504">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21402499"/>
                  </a:ext>
                </a:extLst>
              </a:tr>
              <a:tr h="690504">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9483476"/>
                  </a:ext>
                </a:extLst>
              </a:tr>
              <a:tr h="690504">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0205794"/>
                  </a:ext>
                </a:extLst>
              </a:tr>
              <a:tr h="690504">
                <a:tc>
                  <a:txBody>
                    <a:bodyPr/>
                    <a:lstStyle/>
                    <a:p>
                      <a:r>
                        <a:rPr lang="en-US" sz="2000" dirty="0">
                          <a:latin typeface="Times New Roman" panose="02020603050405020304" pitchFamily="18" charset="0"/>
                          <a:cs typeface="Times New Roman" panose="02020603050405020304" pitchFamily="18" charset="0"/>
                        </a:rPr>
                        <a:t>2200 Labels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O(NP^2) </a:t>
                      </a:r>
                    </a:p>
                  </a:txBody>
                  <a:tcPr/>
                </a:tc>
                <a:tc>
                  <a:txBody>
                    <a:bodyPr/>
                    <a:lstStyle/>
                    <a:p>
                      <a:r>
                        <a:rPr lang="pl-PL" sz="2000" dirty="0">
                          <a:latin typeface="Times New Roman" panose="02020603050405020304" pitchFamily="18" charset="0"/>
                          <a:cs typeface="Times New Roman" panose="02020603050405020304" pitchFamily="18" charset="0"/>
                        </a:rPr>
                        <a:t>O(NPlogN)to O(NP</a:t>
                      </a:r>
                      <a:r>
                        <a:rPr lang="en-US" sz="2000" dirty="0">
                          <a:latin typeface="Times New Roman" panose="02020603050405020304" pitchFamily="18" charset="0"/>
                          <a:cs typeface="Times New Roman" panose="02020603050405020304" pitchFamily="18" charset="0"/>
                        </a:rPr>
                        <a:t>^</a:t>
                      </a:r>
                      <a:r>
                        <a:rPr lang="pl-PL"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5090779"/>
                  </a:ext>
                </a:extLst>
              </a:tr>
            </a:tbl>
          </a:graphicData>
        </a:graphic>
      </p:graphicFrame>
      <p:sp>
        <p:nvSpPr>
          <p:cNvPr id="3" name="TextBox 2">
            <a:extLst>
              <a:ext uri="{FF2B5EF4-FFF2-40B4-BE49-F238E27FC236}">
                <a16:creationId xmlns:a16="http://schemas.microsoft.com/office/drawing/2014/main" id="{1A803AFC-23EA-F265-1603-744D338C70B3}"/>
              </a:ext>
            </a:extLst>
          </p:cNvPr>
          <p:cNvSpPr txBox="1"/>
          <p:nvPr/>
        </p:nvSpPr>
        <p:spPr>
          <a:xfrm>
            <a:off x="10634134" y="2336800"/>
            <a:ext cx="3838222"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is the tree </a:t>
            </a:r>
          </a:p>
          <a:p>
            <a:r>
              <a:rPr lang="en-US" sz="2000" b="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is the no of instances(row) </a:t>
            </a:r>
          </a:p>
          <a:p>
            <a:r>
              <a:rPr lang="en-US" sz="2000" b="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is the no of features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6E4283-AA83-C930-F432-FF40DC0A4965}"/>
              </a:ext>
            </a:extLst>
          </p:cNvPr>
          <p:cNvSpPr txBox="1"/>
          <p:nvPr/>
        </p:nvSpPr>
        <p:spPr>
          <a:xfrm>
            <a:off x="372533" y="237067"/>
            <a:ext cx="7157156"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Time Complexities</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According to labels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35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759D8BD-CC9A-1A70-2827-79886C151004}"/>
              </a:ext>
            </a:extLst>
          </p:cNvPr>
          <p:cNvGraphicFramePr>
            <a:graphicFrameLocks noGrp="1"/>
          </p:cNvGraphicFramePr>
          <p:nvPr>
            <p:extLst>
              <p:ext uri="{D42A27DB-BD31-4B8C-83A1-F6EECF244321}">
                <p14:modId xmlns:p14="http://schemas.microsoft.com/office/powerpoint/2010/main" val="2909232468"/>
              </p:ext>
            </p:extLst>
          </p:nvPr>
        </p:nvGraphicFramePr>
        <p:xfrm>
          <a:off x="327378" y="1303865"/>
          <a:ext cx="10622844" cy="6079068"/>
        </p:xfrm>
        <a:graphic>
          <a:graphicData uri="http://schemas.openxmlformats.org/drawingml/2006/table">
            <a:tbl>
              <a:tblPr firstRow="1" bandRow="1">
                <a:tableStyleId>{5C22544A-7EE6-4342-B048-85BDC9FD1C3A}</a:tableStyleId>
              </a:tblPr>
              <a:tblGrid>
                <a:gridCol w="2257778">
                  <a:extLst>
                    <a:ext uri="{9D8B030D-6E8A-4147-A177-3AD203B41FA5}">
                      <a16:colId xmlns:a16="http://schemas.microsoft.com/office/drawing/2014/main" val="1715160310"/>
                    </a:ext>
                  </a:extLst>
                </a:gridCol>
                <a:gridCol w="3691466">
                  <a:extLst>
                    <a:ext uri="{9D8B030D-6E8A-4147-A177-3AD203B41FA5}">
                      <a16:colId xmlns:a16="http://schemas.microsoft.com/office/drawing/2014/main" val="2219344616"/>
                    </a:ext>
                  </a:extLst>
                </a:gridCol>
                <a:gridCol w="4673600">
                  <a:extLst>
                    <a:ext uri="{9D8B030D-6E8A-4147-A177-3AD203B41FA5}">
                      <a16:colId xmlns:a16="http://schemas.microsoft.com/office/drawing/2014/main" val="2647234914"/>
                    </a:ext>
                  </a:extLst>
                </a:gridCol>
              </a:tblGrid>
              <a:tr h="675452">
                <a:tc>
                  <a:txBody>
                    <a:bodyPr/>
                    <a:lstStyle/>
                    <a:p>
                      <a:r>
                        <a:rPr lang="en-US" sz="2000" dirty="0">
                          <a:latin typeface="Times New Roman" panose="02020603050405020304" pitchFamily="18" charset="0"/>
                          <a:cs typeface="Times New Roman" panose="02020603050405020304" pitchFamily="18" charset="0"/>
                        </a:rPr>
                        <a:t>Time Complexity</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Decision Tree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Random Forest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718347"/>
                  </a:ext>
                </a:extLst>
              </a:tr>
              <a:tr h="675452">
                <a:tc>
                  <a:txBody>
                    <a:bodyPr/>
                    <a:lstStyle/>
                    <a:p>
                      <a:r>
                        <a:rPr lang="en-US" sz="2000" dirty="0">
                          <a:latin typeface="Times New Roman" panose="02020603050405020304" pitchFamily="18" charset="0"/>
                          <a:cs typeface="Times New Roman" panose="02020603050405020304" pitchFamily="18" charset="0"/>
                        </a:rPr>
                        <a:t>100 Records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O(N * K * log(N)) to O(N * K^2)</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 O(T * N * K * log(N)) to O(T * N * K^2)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65526264"/>
                  </a:ext>
                </a:extLst>
              </a:tr>
              <a:tr h="675452">
                <a:tc>
                  <a:txBody>
                    <a:bodyPr/>
                    <a:lstStyle/>
                    <a:p>
                      <a:r>
                        <a:rPr lang="en-US" sz="2000" dirty="0">
                          <a:latin typeface="Times New Roman" panose="02020603050405020304" pitchFamily="18" charset="0"/>
                          <a:cs typeface="Times New Roman" panose="02020603050405020304" pitchFamily="18" charset="0"/>
                        </a:rPr>
                        <a:t>200 Records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O(N * K * log(N))                 </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O(T * N * K * log(N))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7241476"/>
                  </a:ext>
                </a:extLst>
              </a:tr>
              <a:tr h="675452">
                <a:tc>
                  <a:txBody>
                    <a:bodyPr/>
                    <a:lstStyle/>
                    <a:p>
                      <a:r>
                        <a:rPr lang="en-US" sz="2000" dirty="0">
                          <a:latin typeface="Times New Roman" panose="02020603050405020304" pitchFamily="18" charset="0"/>
                          <a:cs typeface="Times New Roman" panose="02020603050405020304" pitchFamily="18" charset="0"/>
                        </a:rPr>
                        <a:t>300 Records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O(N * </a:t>
                      </a:r>
                      <a:r>
                        <a:rPr lang="en-IN" sz="2000" dirty="0" err="1">
                          <a:latin typeface="Times New Roman" panose="02020603050405020304" pitchFamily="18" charset="0"/>
                          <a:cs typeface="Times New Roman" panose="02020603050405020304" pitchFamily="18" charset="0"/>
                        </a:rPr>
                        <a:t>KlogN</a:t>
                      </a:r>
                      <a:r>
                        <a:rPr lang="en-IN" sz="2000" dirty="0">
                          <a:latin typeface="Times New Roman" panose="02020603050405020304" pitchFamily="18" charset="0"/>
                          <a:cs typeface="Times New Roman" panose="02020603050405020304" pitchFamily="18" charset="0"/>
                        </a:rPr>
                        <a:t>) </a:t>
                      </a:r>
                    </a:p>
                  </a:txBody>
                  <a:tcPr/>
                </a:tc>
                <a:tc>
                  <a:txBody>
                    <a:bodyPr/>
                    <a:lstStyle/>
                    <a:p>
                      <a:r>
                        <a:rPr lang="en-IN" sz="2000" dirty="0">
                          <a:latin typeface="Times New Roman" panose="02020603050405020304" pitchFamily="18" charset="0"/>
                          <a:cs typeface="Times New Roman" panose="02020603050405020304" pitchFamily="18" charset="0"/>
                        </a:rPr>
                        <a:t>O(T * N * </a:t>
                      </a:r>
                      <a:r>
                        <a:rPr lang="en-IN" sz="2000" dirty="0" err="1">
                          <a:latin typeface="Times New Roman" panose="02020603050405020304" pitchFamily="18" charset="0"/>
                          <a:cs typeface="Times New Roman" panose="02020603050405020304" pitchFamily="18" charset="0"/>
                        </a:rPr>
                        <a:t>KlogN</a:t>
                      </a:r>
                      <a:r>
                        <a:rPr lang="en-IN" sz="20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836496362"/>
                  </a:ext>
                </a:extLst>
              </a:tr>
              <a:tr h="675452">
                <a:tc>
                  <a:txBody>
                    <a:bodyPr/>
                    <a:lstStyle/>
                    <a:p>
                      <a:r>
                        <a:rPr lang="en-US" sz="2000" dirty="0">
                          <a:latin typeface="Times New Roman" panose="02020603050405020304" pitchFamily="18" charset="0"/>
                          <a:cs typeface="Times New Roman" panose="02020603050405020304" pitchFamily="18" charset="0"/>
                        </a:rPr>
                        <a:t>400 Records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O(N * K * log(N)) </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O(T * N * K * log(N))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235357"/>
                  </a:ext>
                </a:extLst>
              </a:tr>
              <a:tr h="675452">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6921042"/>
                  </a:ext>
                </a:extLst>
              </a:tr>
              <a:tr h="675452">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3024056"/>
                  </a:ext>
                </a:extLst>
              </a:tr>
              <a:tr h="675452">
                <a:tc>
                  <a:txBody>
                    <a:bodyPr/>
                    <a:lstStyle/>
                    <a:p>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IN" sz="2000">
                        <a:latin typeface="Times New Roman" panose="02020603050405020304" pitchFamily="18" charset="0"/>
                        <a:cs typeface="Times New Roman" panose="02020603050405020304" pitchFamily="18" charset="0"/>
                      </a:endParaRPr>
                    </a:p>
                  </a:txBody>
                  <a:tcPr/>
                </a:tc>
                <a:tc>
                  <a:txBody>
                    <a:bodyPr/>
                    <a:lstStyle/>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3734554"/>
                  </a:ext>
                </a:extLst>
              </a:tr>
              <a:tr h="675452">
                <a:tc>
                  <a:txBody>
                    <a:bodyPr/>
                    <a:lstStyle/>
                    <a:p>
                      <a:r>
                        <a:rPr lang="en-US" sz="2000" dirty="0">
                          <a:latin typeface="Times New Roman" panose="02020603050405020304" pitchFamily="18" charset="0"/>
                          <a:cs typeface="Times New Roman" panose="02020603050405020304" pitchFamily="18" charset="0"/>
                        </a:rPr>
                        <a:t>2200 Records</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O(N * K * log(N)) to O(N * K^2)</a:t>
                      </a:r>
                      <a:endParaRPr lang="en-IN" sz="2000" dirty="0">
                        <a:latin typeface="Times New Roman" panose="02020603050405020304" pitchFamily="18" charset="0"/>
                        <a:cs typeface="Times New Roman" panose="02020603050405020304" pitchFamily="18" charset="0"/>
                      </a:endParaRPr>
                    </a:p>
                  </a:txBody>
                  <a:tcPr/>
                </a:tc>
                <a:tc>
                  <a:txBody>
                    <a:bodyPr/>
                    <a:lstStyle/>
                    <a:p>
                      <a:r>
                        <a:rPr lang="pt-BR" sz="2000" dirty="0">
                          <a:latin typeface="Times New Roman" panose="02020603050405020304" pitchFamily="18" charset="0"/>
                          <a:cs typeface="Times New Roman" panose="02020603050405020304" pitchFamily="18" charset="0"/>
                        </a:rPr>
                        <a:t>O(T * N * K * log(N)) to O(T * N * K^2)</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2795742"/>
                  </a:ext>
                </a:extLst>
              </a:tr>
            </a:tbl>
          </a:graphicData>
        </a:graphic>
      </p:graphicFrame>
      <p:sp>
        <p:nvSpPr>
          <p:cNvPr id="2" name="TextBox 1">
            <a:extLst>
              <a:ext uri="{FF2B5EF4-FFF2-40B4-BE49-F238E27FC236}">
                <a16:creationId xmlns:a16="http://schemas.microsoft.com/office/drawing/2014/main" id="{7944DB2E-BE06-413F-FE37-26D8B116D447}"/>
              </a:ext>
            </a:extLst>
          </p:cNvPr>
          <p:cNvSpPr txBox="1"/>
          <p:nvPr/>
        </p:nvSpPr>
        <p:spPr>
          <a:xfrm>
            <a:off x="11176000" y="2472267"/>
            <a:ext cx="3127022" cy="129266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is the tree </a:t>
            </a:r>
          </a:p>
          <a:p>
            <a:r>
              <a:rPr lang="en-US" sz="2000" b="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is the no of instances(row) </a:t>
            </a:r>
          </a:p>
          <a:p>
            <a:r>
              <a:rPr lang="en-US" sz="2000" b="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is the no of features</a:t>
            </a:r>
            <a:endParaRPr lang="en-IN" sz="2000" dirty="0">
              <a:latin typeface="Times New Roman" panose="02020603050405020304" pitchFamily="18"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C33D5F47-15A6-7D12-D019-C88F8466106A}"/>
              </a:ext>
            </a:extLst>
          </p:cNvPr>
          <p:cNvSpPr txBox="1"/>
          <p:nvPr/>
        </p:nvSpPr>
        <p:spPr>
          <a:xfrm>
            <a:off x="327378" y="316089"/>
            <a:ext cx="5960534" cy="738664"/>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Time Complexities</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According to records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0141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960CA5-A23A-CC94-E724-D76CDBC23E18}"/>
              </a:ext>
            </a:extLst>
          </p:cNvPr>
          <p:cNvSpPr txBox="1"/>
          <p:nvPr/>
        </p:nvSpPr>
        <p:spPr>
          <a:xfrm>
            <a:off x="541867" y="358721"/>
            <a:ext cx="13512800" cy="7848302"/>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The reasons for the decision tree:</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Interpretability:</a:t>
            </a:r>
          </a:p>
          <a:p>
            <a:pPr algn="just"/>
            <a:r>
              <a:rPr lang="en-US" sz="2400" dirty="0">
                <a:latin typeface="Times New Roman" panose="02020603050405020304" pitchFamily="18" charset="0"/>
                <a:cs typeface="Times New Roman" panose="02020603050405020304" pitchFamily="18" charset="0"/>
              </a:rPr>
              <a:t>Decision trees provide a transparent and interpretable model, with the small no of instances the decision-tree structure and rules can be visualized.</a:t>
            </a: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Efficiency: </a:t>
            </a:r>
          </a:p>
          <a:p>
            <a:pPr algn="just"/>
            <a:r>
              <a:rPr lang="en-US" sz="2400" dirty="0">
                <a:latin typeface="Times New Roman" panose="02020603050405020304" pitchFamily="18" charset="0"/>
                <a:cs typeface="Times New Roman" panose="02020603050405020304" pitchFamily="18" charset="0"/>
              </a:rPr>
              <a:t>Decision trees are computationally efficient and can handle relatively small datasets with ease. With only 22 instances and 7 features in the dataset, building a decision tree is quick and does not require extensive computational resources.</a:t>
            </a: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Handling Non-linear Relationships:</a:t>
            </a:r>
          </a:p>
          <a:p>
            <a:pPr algn="just"/>
            <a:r>
              <a:rPr lang="en-US" sz="2400" dirty="0">
                <a:latin typeface="Times New Roman" panose="02020603050405020304" pitchFamily="18" charset="0"/>
                <a:cs typeface="Times New Roman" panose="02020603050405020304" pitchFamily="18" charset="0"/>
              </a:rPr>
              <a:t>Decision trees can effectively capture non-linear relationships between environmental factors and crop types. Decision trees offer a balance of accuracy, interpretability, and computational efficiency, making them a practical choice for predicting crop types based on environmental factors in the given dataset.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reasons behind the random forest:</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Accuracy: </a:t>
            </a:r>
          </a:p>
          <a:p>
            <a:pPr algn="just"/>
            <a:r>
              <a:rPr lang="en-US" sz="2400" dirty="0">
                <a:latin typeface="Times New Roman" panose="02020603050405020304" pitchFamily="18" charset="0"/>
                <a:cs typeface="Times New Roman" panose="02020603050405020304" pitchFamily="18" charset="0"/>
              </a:rPr>
              <a:t>Random Forests are known for their high predictive accuracy.</a:t>
            </a:r>
          </a:p>
          <a:p>
            <a:pPr algn="just"/>
            <a:r>
              <a:rPr lang="en-US" sz="2400" dirty="0">
                <a:latin typeface="Times New Roman" panose="02020603050405020304" pitchFamily="18" charset="0"/>
                <a:cs typeface="Times New Roman" panose="02020603050405020304" pitchFamily="18" charset="0"/>
              </a:rPr>
              <a:t>By aggregating predictions from multiple decision trees trained on different subsets of the data, Random Forests can reduce overfitting and variance, leading to more accurate predictions compared to individual decision trees.</a:t>
            </a:r>
          </a:p>
        </p:txBody>
      </p:sp>
    </p:spTree>
    <p:extLst>
      <p:ext uri="{BB962C8B-B14F-4D97-AF65-F5344CB8AC3E}">
        <p14:creationId xmlns:p14="http://schemas.microsoft.com/office/powerpoint/2010/main" val="398446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5052F7-FA5C-1D96-C5D1-2317A0BFFA1E}"/>
              </a:ext>
            </a:extLst>
          </p:cNvPr>
          <p:cNvSpPr txBox="1"/>
          <p:nvPr/>
        </p:nvSpPr>
        <p:spPr>
          <a:xfrm>
            <a:off x="609600" y="711200"/>
            <a:ext cx="4707467" cy="769441"/>
          </a:xfrm>
          <a:prstGeom prst="rect">
            <a:avLst/>
          </a:prstGeom>
          <a:noFill/>
        </p:spPr>
        <p:txBody>
          <a:bodyPr wrap="square" rtlCol="0">
            <a:spAutoFit/>
          </a:bodyPr>
          <a:lstStyle/>
          <a:p>
            <a:r>
              <a:rPr lang="en-US" sz="4400" b="1" dirty="0">
                <a:solidFill>
                  <a:schemeClr val="accent1">
                    <a:lumMod val="50000"/>
                  </a:schemeClr>
                </a:solidFill>
                <a:latin typeface="Times New Roman" panose="02020603050405020304" pitchFamily="18" charset="0"/>
                <a:cs typeface="Times New Roman" panose="02020603050405020304" pitchFamily="18" charset="0"/>
              </a:rPr>
              <a:t>Abstract</a:t>
            </a:r>
            <a:endParaRPr lang="en-IN" sz="4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DE81416-7E2D-3E50-95EF-8484762A11AF}"/>
              </a:ext>
            </a:extLst>
          </p:cNvPr>
          <p:cNvSpPr txBox="1"/>
          <p:nvPr/>
        </p:nvSpPr>
        <p:spPr>
          <a:xfrm>
            <a:off x="609600" y="1975556"/>
            <a:ext cx="12869333" cy="2954655"/>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Precision agriculture is advancing rapidly, integrating machine learning and deep learning techniques to create a comprehensive system for crop recommendation, fertilizer suggestion, and plant disease detection. This system aims to optimize crop selection, recommend suitable fertilizers, and identify potential crop diseases by leveraging data on crop attributes, soil characteristics, and environmental factors such as soil type, climate, rainfall, humidity, and temperature, as well as parameters like nitrogen, phosphorus, and potassium content in the soil. The ultimate goal is to enhance agricultural productivity and minimize crop losses through tailored solutions.</a:t>
            </a:r>
          </a:p>
          <a:p>
            <a:endParaRPr lang="en-IN" dirty="0"/>
          </a:p>
        </p:txBody>
      </p:sp>
    </p:spTree>
    <p:extLst>
      <p:ext uri="{BB962C8B-B14F-4D97-AF65-F5344CB8AC3E}">
        <p14:creationId xmlns:p14="http://schemas.microsoft.com/office/powerpoint/2010/main" val="358822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4E74D1-0A16-2822-A55C-C118969AC7AE}"/>
              </a:ext>
            </a:extLst>
          </p:cNvPr>
          <p:cNvSpPr txBox="1"/>
          <p:nvPr/>
        </p:nvSpPr>
        <p:spPr>
          <a:xfrm>
            <a:off x="485422" y="1116421"/>
            <a:ext cx="13422489" cy="6278642"/>
          </a:xfrm>
          <a:prstGeom prst="rect">
            <a:avLst/>
          </a:prstGeom>
          <a:noFill/>
        </p:spPr>
        <p:txBody>
          <a:bodyPr wrap="square" rtlCol="0">
            <a:spAutoFit/>
          </a:bodyPr>
          <a:lstStyle/>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Robustness to Noise:</a:t>
            </a:r>
          </a:p>
          <a:p>
            <a:pPr algn="just"/>
            <a:r>
              <a:rPr lang="en-US" sz="2400" dirty="0">
                <a:latin typeface="Times New Roman" panose="02020603050405020304" pitchFamily="18" charset="0"/>
                <a:cs typeface="Times New Roman" panose="02020603050405020304" pitchFamily="18" charset="0"/>
              </a:rPr>
              <a:t>Random Forests are robust to noise and outliers in the data. </a:t>
            </a:r>
          </a:p>
          <a:p>
            <a:pPr algn="just"/>
            <a:r>
              <a:rPr lang="en-US" sz="2400" dirty="0">
                <a:latin typeface="Times New Roman" panose="02020603050405020304" pitchFamily="18" charset="0"/>
                <a:cs typeface="Times New Roman" panose="02020603050405020304" pitchFamily="18" charset="0"/>
              </a:rPr>
              <a:t>By considering multiple trees trained on different subsets of the data, Random Forests can mitigate the impact of noisy or irrelevant features, resulting in more robust predictions.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Feature Importance: </a:t>
            </a:r>
          </a:p>
          <a:p>
            <a:pPr algn="just"/>
            <a:r>
              <a:rPr lang="en-US" sz="2400" dirty="0">
                <a:latin typeface="Times New Roman" panose="02020603050405020304" pitchFamily="18" charset="0"/>
                <a:cs typeface="Times New Roman" panose="02020603050405020304" pitchFamily="18" charset="0"/>
              </a:rPr>
              <a:t>Random Forests provide a measure of feature importance, which can help identify the most influential environmental factors in determining crop types. By analyzing the feature importances across multiple trees, one can gain insights into which factors are most relevant for predicting crop types in the given dataset.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chemeClr val="accent1">
                    <a:lumMod val="50000"/>
                  </a:schemeClr>
                </a:solidFill>
                <a:latin typeface="Times New Roman" panose="02020603050405020304" pitchFamily="18" charset="0"/>
                <a:cs typeface="Times New Roman" panose="02020603050405020304" pitchFamily="18" charset="0"/>
              </a:rPr>
              <a:t>Automatic Feature Selection: </a:t>
            </a:r>
          </a:p>
          <a:p>
            <a:pPr algn="just"/>
            <a:r>
              <a:rPr lang="en-US" sz="2400" dirty="0">
                <a:latin typeface="Times New Roman" panose="02020603050405020304" pitchFamily="18" charset="0"/>
                <a:cs typeface="Times New Roman" panose="02020603050405020304" pitchFamily="18" charset="0"/>
              </a:rPr>
              <a:t>Random Forests perform automatic feature selection by considering different subsets of features at each split in each tree. This can help identify the most informative features for predicting crop types, simplifying the modeling process and potentially improving predictive performance.</a:t>
            </a:r>
          </a:p>
          <a:p>
            <a:pPr algn="just"/>
            <a:r>
              <a:rPr lang="en-US" sz="2400" dirty="0">
                <a:latin typeface="Times New Roman" panose="02020603050405020304" pitchFamily="18" charset="0"/>
                <a:cs typeface="Times New Roman" panose="02020603050405020304" pitchFamily="18" charset="0"/>
              </a:rPr>
              <a:t>Random Forests offer a powerful and flexible modeling approach for predicting crop types based on environmental factors in the given dataset.</a:t>
            </a:r>
            <a:endParaRPr lang="en-IN" sz="2400" dirty="0">
              <a:latin typeface="Times New Roman" panose="02020603050405020304" pitchFamily="18"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15E6B73B-8578-8120-A54D-A8D545B60243}"/>
              </a:ext>
            </a:extLst>
          </p:cNvPr>
          <p:cNvSpPr txBox="1"/>
          <p:nvPr/>
        </p:nvSpPr>
        <p:spPr>
          <a:xfrm>
            <a:off x="349956" y="293511"/>
            <a:ext cx="2201333"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Contd..</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610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752F4A-952B-DAEA-5836-95107CAF2109}"/>
              </a:ext>
            </a:extLst>
          </p:cNvPr>
          <p:cNvSpPr txBox="1"/>
          <p:nvPr/>
        </p:nvSpPr>
        <p:spPr>
          <a:xfrm>
            <a:off x="553156" y="462845"/>
            <a:ext cx="4628444" cy="769441"/>
          </a:xfrm>
          <a:prstGeom prst="rect">
            <a:avLst/>
          </a:prstGeom>
          <a:noFill/>
        </p:spPr>
        <p:txBody>
          <a:bodyPr wrap="square" rtlCol="0">
            <a:spAutoFit/>
          </a:bodyPr>
          <a:lstStyle/>
          <a:p>
            <a:r>
              <a:rPr lang="en-US" sz="4400" b="1" dirty="0">
                <a:solidFill>
                  <a:schemeClr val="accent1">
                    <a:lumMod val="50000"/>
                  </a:schemeClr>
                </a:solidFill>
                <a:latin typeface="Times New Roman" panose="02020603050405020304" pitchFamily="18" charset="0"/>
                <a:cs typeface="Times New Roman" panose="02020603050405020304" pitchFamily="18" charset="0"/>
              </a:rPr>
              <a:t>Design</a:t>
            </a:r>
            <a:endParaRPr lang="en-IN" sz="4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A904F0-3DB0-0102-24FC-514396857522}"/>
              </a:ext>
            </a:extLst>
          </p:cNvPr>
          <p:cNvPicPr>
            <a:picLocks noChangeAspect="1"/>
          </p:cNvPicPr>
          <p:nvPr/>
        </p:nvPicPr>
        <p:blipFill>
          <a:blip r:embed="rId2"/>
          <a:stretch>
            <a:fillRect/>
          </a:stretch>
        </p:blipFill>
        <p:spPr>
          <a:xfrm>
            <a:off x="2167467" y="2246489"/>
            <a:ext cx="10351911" cy="5678311"/>
          </a:xfrm>
          <a:prstGeom prst="rect">
            <a:avLst/>
          </a:prstGeom>
        </p:spPr>
      </p:pic>
      <p:sp>
        <p:nvSpPr>
          <p:cNvPr id="4" name="TextBox 3">
            <a:extLst>
              <a:ext uri="{FF2B5EF4-FFF2-40B4-BE49-F238E27FC236}">
                <a16:creationId xmlns:a16="http://schemas.microsoft.com/office/drawing/2014/main" id="{6D700FC2-1857-69A9-4F99-B0E2FB5B19EE}"/>
              </a:ext>
            </a:extLst>
          </p:cNvPr>
          <p:cNvSpPr txBox="1"/>
          <p:nvPr/>
        </p:nvSpPr>
        <p:spPr>
          <a:xfrm>
            <a:off x="654756" y="1325855"/>
            <a:ext cx="2788355"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Use Case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66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308D4-C847-FEB4-5A10-0833650CCD23}"/>
              </a:ext>
            </a:extLst>
          </p:cNvPr>
          <p:cNvPicPr>
            <a:picLocks noChangeAspect="1"/>
          </p:cNvPicPr>
          <p:nvPr/>
        </p:nvPicPr>
        <p:blipFill>
          <a:blip r:embed="rId2"/>
          <a:stretch>
            <a:fillRect/>
          </a:stretch>
        </p:blipFill>
        <p:spPr>
          <a:xfrm>
            <a:off x="3446109" y="970844"/>
            <a:ext cx="7741180" cy="6412088"/>
          </a:xfrm>
          <a:prstGeom prst="rect">
            <a:avLst/>
          </a:prstGeom>
        </p:spPr>
      </p:pic>
      <p:sp>
        <p:nvSpPr>
          <p:cNvPr id="2" name="TextBox 1">
            <a:extLst>
              <a:ext uri="{FF2B5EF4-FFF2-40B4-BE49-F238E27FC236}">
                <a16:creationId xmlns:a16="http://schemas.microsoft.com/office/drawing/2014/main" id="{BF794F1F-1729-1E67-0701-E5852982B567}"/>
              </a:ext>
            </a:extLst>
          </p:cNvPr>
          <p:cNvSpPr txBox="1"/>
          <p:nvPr/>
        </p:nvSpPr>
        <p:spPr>
          <a:xfrm>
            <a:off x="711200" y="485422"/>
            <a:ext cx="2415822" cy="738664"/>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Use Case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51166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63698-2A8F-1336-98BB-8E27FA12E2EC}"/>
              </a:ext>
            </a:extLst>
          </p:cNvPr>
          <p:cNvPicPr>
            <a:picLocks noChangeAspect="1"/>
          </p:cNvPicPr>
          <p:nvPr/>
        </p:nvPicPr>
        <p:blipFill>
          <a:blip r:embed="rId2"/>
          <a:stretch>
            <a:fillRect/>
          </a:stretch>
        </p:blipFill>
        <p:spPr>
          <a:xfrm>
            <a:off x="4052711" y="846667"/>
            <a:ext cx="5294489" cy="6445955"/>
          </a:xfrm>
          <a:prstGeom prst="rect">
            <a:avLst/>
          </a:prstGeom>
        </p:spPr>
      </p:pic>
      <p:sp>
        <p:nvSpPr>
          <p:cNvPr id="3" name="TextBox 2">
            <a:extLst>
              <a:ext uri="{FF2B5EF4-FFF2-40B4-BE49-F238E27FC236}">
                <a16:creationId xmlns:a16="http://schemas.microsoft.com/office/drawing/2014/main" id="{66C00190-C3E4-69A1-9698-744917BCA5F0}"/>
              </a:ext>
            </a:extLst>
          </p:cNvPr>
          <p:cNvSpPr txBox="1"/>
          <p:nvPr/>
        </p:nvSpPr>
        <p:spPr>
          <a:xfrm>
            <a:off x="688622" y="440267"/>
            <a:ext cx="3273778" cy="738664"/>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Use Case </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18619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A3B5F-5E72-5031-880B-3B5FFBF2F090}"/>
              </a:ext>
            </a:extLst>
          </p:cNvPr>
          <p:cNvPicPr>
            <a:picLocks noChangeAspect="1"/>
          </p:cNvPicPr>
          <p:nvPr/>
        </p:nvPicPr>
        <p:blipFill>
          <a:blip r:embed="rId2"/>
          <a:stretch>
            <a:fillRect/>
          </a:stretch>
        </p:blipFill>
        <p:spPr>
          <a:xfrm>
            <a:off x="3285067" y="835378"/>
            <a:ext cx="7913511" cy="6547555"/>
          </a:xfrm>
          <a:prstGeom prst="rect">
            <a:avLst/>
          </a:prstGeom>
        </p:spPr>
      </p:pic>
      <p:sp>
        <p:nvSpPr>
          <p:cNvPr id="3" name="TextBox 2">
            <a:extLst>
              <a:ext uri="{FF2B5EF4-FFF2-40B4-BE49-F238E27FC236}">
                <a16:creationId xmlns:a16="http://schemas.microsoft.com/office/drawing/2014/main" id="{63A42922-AB8B-C47D-2416-1C9F670C3F4E}"/>
              </a:ext>
            </a:extLst>
          </p:cNvPr>
          <p:cNvSpPr txBox="1"/>
          <p:nvPr/>
        </p:nvSpPr>
        <p:spPr>
          <a:xfrm>
            <a:off x="914400" y="564444"/>
            <a:ext cx="2822222"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Activity</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529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BFD9DB-3427-9EE0-FEFD-154D9569A615}"/>
              </a:ext>
            </a:extLst>
          </p:cNvPr>
          <p:cNvSpPr txBox="1"/>
          <p:nvPr/>
        </p:nvSpPr>
        <p:spPr>
          <a:xfrm>
            <a:off x="869244" y="1211955"/>
            <a:ext cx="12677423"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CNNs are deep neural networks primarily used for analyzing visual imagery, employing a special technique called convolution, which is a mathematical operation on functions. CNNs utilize convolutional layers to extract features by applying small filters across input images. CNNs are trained with large datasets using backpropagation, where the network adjusts its parameters to minimize prediction errors, improving its ability to analyze and interpret visual information.</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90F7F7-6CEB-D68F-FB23-E33A29941477}"/>
              </a:ext>
            </a:extLst>
          </p:cNvPr>
          <p:cNvSpPr txBox="1"/>
          <p:nvPr/>
        </p:nvSpPr>
        <p:spPr>
          <a:xfrm>
            <a:off x="699912" y="379104"/>
            <a:ext cx="4933244"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Convolutional Neural Networks</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2F480EE-5AAE-CF45-5FDB-679B002DF14B}"/>
              </a:ext>
            </a:extLst>
          </p:cNvPr>
          <p:cNvSpPr txBox="1"/>
          <p:nvPr/>
        </p:nvSpPr>
        <p:spPr>
          <a:xfrm>
            <a:off x="699912" y="3646311"/>
            <a:ext cx="5610577"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Residual Networks</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3A4C71-7A17-EA8F-34EC-FD3ACED99586}"/>
              </a:ext>
            </a:extLst>
          </p:cNvPr>
          <p:cNvSpPr txBox="1"/>
          <p:nvPr/>
        </p:nvSpPr>
        <p:spPr>
          <a:xfrm>
            <a:off x="959557" y="4605866"/>
            <a:ext cx="12598400"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Residual Networks (</a:t>
            </a:r>
            <a:r>
              <a:rPr lang="en-US" sz="2400" dirty="0" err="1">
                <a:latin typeface="Times New Roman" panose="02020603050405020304" pitchFamily="18" charset="0"/>
                <a:cs typeface="Times New Roman" panose="02020603050405020304" pitchFamily="18" charset="0"/>
              </a:rPr>
              <a:t>ResNets</a:t>
            </a:r>
            <a:r>
              <a:rPr lang="en-US" sz="2400" dirty="0">
                <a:latin typeface="Times New Roman" panose="02020603050405020304" pitchFamily="18" charset="0"/>
                <a:cs typeface="Times New Roman" panose="02020603050405020304" pitchFamily="18" charset="0"/>
              </a:rPr>
              <a:t>) are a type of deep neural network architecture designed to address the vanishing gradient problem in very deep networks by introducing skip connections or shortcuts. </a:t>
            </a:r>
            <a:r>
              <a:rPr lang="en-US" sz="2400" dirty="0" err="1">
                <a:latin typeface="Times New Roman" panose="02020603050405020304" pitchFamily="18" charset="0"/>
                <a:cs typeface="Times New Roman" panose="02020603050405020304" pitchFamily="18" charset="0"/>
              </a:rPr>
              <a:t>ResNets</a:t>
            </a:r>
            <a:r>
              <a:rPr lang="en-US" sz="2400" dirty="0">
                <a:latin typeface="Times New Roman" panose="02020603050405020304" pitchFamily="18" charset="0"/>
                <a:cs typeface="Times New Roman" panose="02020603050405020304" pitchFamily="18" charset="0"/>
              </a:rPr>
              <a:t> consist of residual blocks, each comprising multiple layers. A residual block contains a skip connection that bypasses one or more layers, allowing the network to learn residual mappings, making it easier to train deeper networks.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22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413CDD-275B-4DA6-AF00-9620A2F0BDE3}"/>
              </a:ext>
            </a:extLst>
          </p:cNvPr>
          <p:cNvPicPr>
            <a:picLocks noChangeAspect="1"/>
          </p:cNvPicPr>
          <p:nvPr/>
        </p:nvPicPr>
        <p:blipFill>
          <a:blip r:embed="rId2"/>
          <a:stretch>
            <a:fillRect/>
          </a:stretch>
        </p:blipFill>
        <p:spPr>
          <a:xfrm>
            <a:off x="2578739" y="1027289"/>
            <a:ext cx="9472921" cy="6976534"/>
          </a:xfrm>
          <a:prstGeom prst="rect">
            <a:avLst/>
          </a:prstGeom>
        </p:spPr>
      </p:pic>
      <p:sp>
        <p:nvSpPr>
          <p:cNvPr id="3" name="TextBox 2">
            <a:extLst>
              <a:ext uri="{FF2B5EF4-FFF2-40B4-BE49-F238E27FC236}">
                <a16:creationId xmlns:a16="http://schemas.microsoft.com/office/drawing/2014/main" id="{22B4AD02-4F74-7E8D-EAAA-C472EFAF1FF1}"/>
              </a:ext>
            </a:extLst>
          </p:cNvPr>
          <p:cNvSpPr txBox="1"/>
          <p:nvPr/>
        </p:nvSpPr>
        <p:spPr>
          <a:xfrm>
            <a:off x="801511" y="508000"/>
            <a:ext cx="2573867" cy="738664"/>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Activity</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70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417689" y="229681"/>
            <a:ext cx="5745351" cy="694373"/>
          </a:xfrm>
          <a:prstGeom prst="rect">
            <a:avLst/>
          </a:prstGeom>
          <a:noFill/>
          <a:ln/>
        </p:spPr>
        <p:txBody>
          <a:bodyPr wrap="none" rtlCol="0" anchor="t"/>
          <a:lstStyle/>
          <a:p>
            <a:pPr marL="0" indent="0">
              <a:lnSpc>
                <a:spcPts val="5468"/>
              </a:lnSpc>
              <a:buNone/>
            </a:pPr>
            <a:r>
              <a:rPr lang="en-US" sz="4374" b="1" dirty="0">
                <a:solidFill>
                  <a:srgbClr val="333F70"/>
                </a:solidFill>
                <a:latin typeface="Times New Roman" panose="02020603050405020304" pitchFamily="18" charset="0"/>
                <a:ea typeface="Unbounded" pitchFamily="34" charset="-122"/>
                <a:cs typeface="Times New Roman" panose="02020603050405020304" pitchFamily="18" charset="0"/>
              </a:rPr>
              <a:t>Implementation</a:t>
            </a:r>
          </a:p>
          <a:p>
            <a:pPr marL="0" indent="0">
              <a:lnSpc>
                <a:spcPts val="5468"/>
              </a:lnSpc>
              <a:buNone/>
            </a:pPr>
            <a:endParaRPr lang="en-US" sz="4374" b="1" dirty="0">
              <a:solidFill>
                <a:srgbClr val="333F70"/>
              </a:solidFill>
              <a:latin typeface="Times New Roman" panose="02020603050405020304" pitchFamily="18" charset="0"/>
              <a:ea typeface="Unbounded" pitchFamily="34" charset="-122"/>
              <a:cs typeface="Times New Roman" panose="02020603050405020304" pitchFamily="18" charset="0"/>
            </a:endParaRPr>
          </a:p>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CA5BC8B-E4E3-70DE-9EB5-6DA8748911C0}"/>
              </a:ext>
            </a:extLst>
          </p:cNvPr>
          <p:cNvSpPr txBox="1"/>
          <p:nvPr/>
        </p:nvSpPr>
        <p:spPr>
          <a:xfrm>
            <a:off x="598311" y="924054"/>
            <a:ext cx="12067822" cy="2616101"/>
          </a:xfrm>
          <a:prstGeom prst="rect">
            <a:avLst/>
          </a:prstGeom>
          <a:noFill/>
        </p:spPr>
        <p:txBody>
          <a:bodyPr wrap="square" rtlCol="0">
            <a:spAutoFit/>
          </a:bodyPr>
          <a:lstStyle/>
          <a:p>
            <a:endParaRPr lang="en-US" sz="2400" b="1" dirty="0">
              <a:latin typeface="Times New Roman" panose="02020603050405020304" pitchFamily="18" charset="0"/>
              <a:cs typeface="Times New Roman" panose="02020603050405020304" pitchFamily="18" charset="0"/>
            </a:endParaRPr>
          </a:p>
          <a:p>
            <a:r>
              <a:rPr lang="en-US" sz="2400" b="1" dirty="0">
                <a:solidFill>
                  <a:schemeClr val="accent1">
                    <a:lumMod val="50000"/>
                  </a:schemeClr>
                </a:solidFill>
                <a:latin typeface="Times New Roman" panose="02020603050405020304" pitchFamily="18" charset="0"/>
                <a:cs typeface="Times New Roman" panose="02020603050405020304" pitchFamily="18" charset="0"/>
              </a:rPr>
              <a:t>Decision Tree</a:t>
            </a:r>
          </a:p>
          <a:p>
            <a:endParaRPr lang="en-US"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382326E-1B0F-9576-5910-00B16BBC136E}"/>
              </a:ext>
            </a:extLst>
          </p:cNvPr>
          <p:cNvPicPr>
            <a:picLocks noChangeAspect="1"/>
          </p:cNvPicPr>
          <p:nvPr/>
        </p:nvPicPr>
        <p:blipFill>
          <a:blip r:embed="rId3"/>
          <a:stretch>
            <a:fillRect/>
          </a:stretch>
        </p:blipFill>
        <p:spPr>
          <a:xfrm>
            <a:off x="2539307" y="1749231"/>
            <a:ext cx="9076207" cy="54299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CDD202-C5CF-AD44-4ECE-ABCD0DDF1E57}"/>
              </a:ext>
            </a:extLst>
          </p:cNvPr>
          <p:cNvSpPr txBox="1"/>
          <p:nvPr/>
        </p:nvSpPr>
        <p:spPr>
          <a:xfrm>
            <a:off x="654756" y="733778"/>
            <a:ext cx="12914488" cy="1046440"/>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Naive Bayes</a:t>
            </a:r>
          </a:p>
          <a:p>
            <a:endParaRPr lang="en-US" dirty="0"/>
          </a:p>
          <a:p>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6E69F4E-FB93-B17C-3D13-B1F4E68C2988}"/>
              </a:ext>
            </a:extLst>
          </p:cNvPr>
          <p:cNvPicPr>
            <a:picLocks noChangeAspect="1"/>
          </p:cNvPicPr>
          <p:nvPr/>
        </p:nvPicPr>
        <p:blipFill>
          <a:blip r:embed="rId2"/>
          <a:stretch>
            <a:fillRect/>
          </a:stretch>
        </p:blipFill>
        <p:spPr>
          <a:xfrm>
            <a:off x="2754489" y="1394178"/>
            <a:ext cx="9324622" cy="5441244"/>
          </a:xfrm>
          <a:prstGeom prst="rect">
            <a:avLst/>
          </a:prstGeom>
        </p:spPr>
      </p:pic>
    </p:spTree>
    <p:extLst>
      <p:ext uri="{BB962C8B-B14F-4D97-AF65-F5344CB8AC3E}">
        <p14:creationId xmlns:p14="http://schemas.microsoft.com/office/powerpoint/2010/main" val="400347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9C55-11D1-D0C7-5C7C-74EA9EF2D6E8}"/>
              </a:ext>
            </a:extLst>
          </p:cNvPr>
          <p:cNvSpPr txBox="1"/>
          <p:nvPr/>
        </p:nvSpPr>
        <p:spPr>
          <a:xfrm>
            <a:off x="812801" y="925689"/>
            <a:ext cx="4662310" cy="1200329"/>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Random Forest</a:t>
            </a:r>
          </a:p>
          <a:p>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5D4E19-4362-7CA8-2C9E-F10B10DE84F2}"/>
              </a:ext>
            </a:extLst>
          </p:cNvPr>
          <p:cNvPicPr>
            <a:picLocks noChangeAspect="1"/>
          </p:cNvPicPr>
          <p:nvPr/>
        </p:nvPicPr>
        <p:blipFill>
          <a:blip r:embed="rId2"/>
          <a:stretch>
            <a:fillRect/>
          </a:stretch>
        </p:blipFill>
        <p:spPr>
          <a:xfrm>
            <a:off x="3251200" y="1729896"/>
            <a:ext cx="8455377" cy="5145037"/>
          </a:xfrm>
          <a:prstGeom prst="rect">
            <a:avLst/>
          </a:prstGeom>
        </p:spPr>
      </p:pic>
    </p:spTree>
    <p:extLst>
      <p:ext uri="{BB962C8B-B14F-4D97-AF65-F5344CB8AC3E}">
        <p14:creationId xmlns:p14="http://schemas.microsoft.com/office/powerpoint/2010/main" val="48068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5499645" cy="8229600"/>
          </a:xfrm>
          <a:prstGeom prst="rect">
            <a:avLst/>
          </a:prstGeom>
          <a:solidFill>
            <a:srgbClr val="FFFFFF"/>
          </a:solidFill>
          <a:ln/>
        </p:spPr>
      </p:sp>
      <p:sp>
        <p:nvSpPr>
          <p:cNvPr id="5" name="Text 2"/>
          <p:cNvSpPr/>
          <p:nvPr/>
        </p:nvSpPr>
        <p:spPr>
          <a:xfrm>
            <a:off x="629999" y="578882"/>
            <a:ext cx="5649278" cy="694373"/>
          </a:xfrm>
          <a:prstGeom prst="rect">
            <a:avLst/>
          </a:prstGeom>
          <a:noFill/>
          <a:ln/>
        </p:spPr>
        <p:txBody>
          <a:bodyPr wrap="none" rtlCol="0" anchor="t"/>
          <a:lstStyle/>
          <a:p>
            <a:pPr marL="0" indent="0">
              <a:lnSpc>
                <a:spcPts val="5468"/>
              </a:lnSpc>
              <a:buNone/>
            </a:pPr>
            <a:r>
              <a:rPr lang="en-US" sz="4374" b="1" dirty="0">
                <a:solidFill>
                  <a:srgbClr val="333F70"/>
                </a:solidFill>
                <a:latin typeface="Times New Roman" panose="02020603050405020304" pitchFamily="18" charset="0"/>
                <a:ea typeface="Unbounded" pitchFamily="34" charset="-122"/>
                <a:cs typeface="Times New Roman" panose="02020603050405020304" pitchFamily="18" charset="0"/>
              </a:rPr>
              <a:t>Existing System</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630000" y="1963101"/>
            <a:ext cx="13300490" cy="5848810"/>
          </a:xfrm>
          <a:prstGeom prst="rect">
            <a:avLst/>
          </a:prstGeom>
          <a:noFill/>
          <a:ln/>
        </p:spPr>
        <p:txBody>
          <a:bodyPr wrap="square" rtlCol="0" anchor="t"/>
          <a:lstStyle/>
          <a:p>
            <a:pPr algn="just"/>
            <a:r>
              <a:rPr lang="en-US" sz="2800" b="1" dirty="0" err="1">
                <a:solidFill>
                  <a:schemeClr val="accent2">
                    <a:lumMod val="75000"/>
                  </a:schemeClr>
                </a:solidFill>
                <a:latin typeface="Times New Roman" panose="02020603050405020304" pitchFamily="18" charset="0"/>
                <a:cs typeface="Times New Roman" panose="02020603050405020304" pitchFamily="18" charset="0"/>
              </a:rPr>
              <a:t>Plantix</a:t>
            </a:r>
            <a:endParaRPr lang="en-US" sz="2800" b="1" dirty="0">
              <a:solidFill>
                <a:schemeClr val="accent2">
                  <a:lumMod val="75000"/>
                </a:schemeClr>
              </a:solidFill>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Plantix</a:t>
            </a:r>
            <a:r>
              <a:rPr lang="en-US" sz="2400" dirty="0">
                <a:latin typeface="Times New Roman" panose="02020603050405020304" pitchFamily="18" charset="0"/>
                <a:cs typeface="Times New Roman" panose="02020603050405020304" pitchFamily="18" charset="0"/>
              </a:rPr>
              <a:t> is a mobile application that offers plant disease detection and pest recognition services. It uses image recognition technology.</a:t>
            </a:r>
          </a:p>
          <a:p>
            <a:pPr algn="just"/>
            <a:endParaRPr lang="en-IN" sz="2400" dirty="0"/>
          </a:p>
          <a:p>
            <a:pPr algn="just"/>
            <a:r>
              <a:rPr lang="en-US" sz="2800" b="1" dirty="0" err="1">
                <a:solidFill>
                  <a:schemeClr val="accent2">
                    <a:lumMod val="75000"/>
                  </a:schemeClr>
                </a:solidFill>
                <a:latin typeface="Times New Roman" panose="02020603050405020304" pitchFamily="18" charset="0"/>
                <a:cs typeface="Times New Roman" panose="02020603050405020304" pitchFamily="18" charset="0"/>
              </a:rPr>
              <a:t>AgroCares</a:t>
            </a:r>
            <a:r>
              <a:rPr lang="en-US" sz="2800" b="1" dirty="0">
                <a:solidFill>
                  <a:schemeClr val="accent2">
                    <a:lumMod val="75000"/>
                  </a:schemeClr>
                </a:solidFill>
                <a:latin typeface="Times New Roman" panose="02020603050405020304" pitchFamily="18" charset="0"/>
                <a:cs typeface="Times New Roman" panose="02020603050405020304" pitchFamily="18" charset="0"/>
              </a:rPr>
              <a:t> Scanner</a:t>
            </a:r>
          </a:p>
          <a:p>
            <a:pPr algn="just"/>
            <a:r>
              <a:rPr lang="en-US" sz="2400" dirty="0" err="1">
                <a:latin typeface="Times New Roman" panose="02020603050405020304" pitchFamily="18" charset="0"/>
                <a:cs typeface="Times New Roman" panose="02020603050405020304" pitchFamily="18" charset="0"/>
              </a:rPr>
              <a:t>AgroCares</a:t>
            </a:r>
            <a:r>
              <a:rPr lang="en-US" sz="2400" dirty="0">
                <a:latin typeface="Times New Roman" panose="02020603050405020304" pitchFamily="18" charset="0"/>
                <a:cs typeface="Times New Roman" panose="02020603050405020304" pitchFamily="18" charset="0"/>
              </a:rPr>
              <a:t> Scanner is a handheld device that measures nutrient levels in soil samples and provides instant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analysis through a mobile application.</a:t>
            </a:r>
          </a:p>
          <a:p>
            <a:pPr algn="just"/>
            <a:endParaRPr lang="en-IN" sz="2400" dirty="0"/>
          </a:p>
          <a:p>
            <a:pPr algn="just"/>
            <a:r>
              <a:rPr lang="en-US" sz="2800" b="1" dirty="0">
                <a:solidFill>
                  <a:schemeClr val="accent2">
                    <a:lumMod val="75000"/>
                  </a:schemeClr>
                </a:solidFill>
                <a:latin typeface="Times New Roman" panose="02020603050405020304" pitchFamily="18" charset="0"/>
                <a:cs typeface="Times New Roman" panose="02020603050405020304" pitchFamily="18" charset="0"/>
              </a:rPr>
              <a:t>Green IQ</a:t>
            </a:r>
          </a:p>
          <a:p>
            <a:pPr algn="just"/>
            <a:r>
              <a:rPr lang="en-US" sz="2400" dirty="0">
                <a:latin typeface="Times New Roman" panose="02020603050405020304" pitchFamily="18" charset="0"/>
                <a:cs typeface="Times New Roman" panose="02020603050405020304" pitchFamily="18" charset="0"/>
              </a:rPr>
              <a:t>An AI-powered platform that offers personalized recommendations for plant care, including watering schedules, fertilizer application, and pest management strategies.</a:t>
            </a:r>
            <a:endParaRPr lang="en-IN" sz="2400" dirty="0">
              <a:latin typeface="Times New Roman" panose="02020603050405020304" pitchFamily="18" charset="0"/>
              <a:cs typeface="Times New Roman" panose="02020603050405020304" pitchFamily="18" charset="0"/>
            </a:endParaRPr>
          </a:p>
          <a:p>
            <a:pPr marL="0" indent="0">
              <a:lnSpc>
                <a:spcPts val="2799"/>
              </a:lnSpc>
              <a:buNone/>
            </a:pP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37E5C-3C09-ECCC-A763-3C5174E9D795}"/>
              </a:ext>
            </a:extLst>
          </p:cNvPr>
          <p:cNvSpPr txBox="1"/>
          <p:nvPr/>
        </p:nvSpPr>
        <p:spPr>
          <a:xfrm>
            <a:off x="835378" y="514234"/>
            <a:ext cx="4041422"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CNN(</a:t>
            </a:r>
            <a:r>
              <a:rPr lang="en-US" sz="2400" b="1" dirty="0" err="1">
                <a:solidFill>
                  <a:schemeClr val="accent1">
                    <a:lumMod val="50000"/>
                  </a:schemeClr>
                </a:solidFill>
                <a:latin typeface="Times New Roman" panose="02020603050405020304" pitchFamily="18" charset="0"/>
                <a:cs typeface="Times New Roman" panose="02020603050405020304" pitchFamily="18" charset="0"/>
              </a:rPr>
              <a:t>ResNet</a:t>
            </a:r>
            <a:r>
              <a:rPr lang="en-US" sz="2400" b="1" dirty="0">
                <a:solidFill>
                  <a:schemeClr val="accent1">
                    <a:lumMod val="50000"/>
                  </a:schemeClr>
                </a:solidFill>
                <a:latin typeface="Times New Roman" panose="02020603050405020304" pitchFamily="18" charset="0"/>
                <a:cs typeface="Times New Roman" panose="02020603050405020304" pitchFamily="18" charset="0"/>
              </a:rPr>
              <a:t> Architecture)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1D9CC6D-9875-A5DA-85B3-865B17B0C97B}"/>
              </a:ext>
            </a:extLst>
          </p:cNvPr>
          <p:cNvPicPr>
            <a:picLocks noChangeAspect="1"/>
          </p:cNvPicPr>
          <p:nvPr/>
        </p:nvPicPr>
        <p:blipFill>
          <a:blip r:embed="rId2"/>
          <a:stretch>
            <a:fillRect/>
          </a:stretch>
        </p:blipFill>
        <p:spPr>
          <a:xfrm>
            <a:off x="2856089" y="1274465"/>
            <a:ext cx="8372475" cy="6613293"/>
          </a:xfrm>
          <a:prstGeom prst="rect">
            <a:avLst/>
          </a:prstGeom>
        </p:spPr>
      </p:pic>
    </p:spTree>
    <p:extLst>
      <p:ext uri="{BB962C8B-B14F-4D97-AF65-F5344CB8AC3E}">
        <p14:creationId xmlns:p14="http://schemas.microsoft.com/office/powerpoint/2010/main" val="141560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9E942E-A884-BFDE-8E9E-294C41DB8B8D}"/>
              </a:ext>
            </a:extLst>
          </p:cNvPr>
          <p:cNvPicPr>
            <a:picLocks noChangeAspect="1"/>
          </p:cNvPicPr>
          <p:nvPr/>
        </p:nvPicPr>
        <p:blipFill>
          <a:blip r:embed="rId2"/>
          <a:stretch>
            <a:fillRect/>
          </a:stretch>
        </p:blipFill>
        <p:spPr>
          <a:xfrm>
            <a:off x="2449689" y="756356"/>
            <a:ext cx="10216444" cy="6841065"/>
          </a:xfrm>
          <a:prstGeom prst="rect">
            <a:avLst/>
          </a:prstGeom>
        </p:spPr>
      </p:pic>
    </p:spTree>
    <p:extLst>
      <p:ext uri="{BB962C8B-B14F-4D97-AF65-F5344CB8AC3E}">
        <p14:creationId xmlns:p14="http://schemas.microsoft.com/office/powerpoint/2010/main" val="113628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1289"/>
            <a:ext cx="14630400" cy="8229600"/>
          </a:xfrm>
          <a:prstGeom prst="rect">
            <a:avLst/>
          </a:prstGeom>
          <a:solidFill>
            <a:srgbClr val="FFFFFF"/>
          </a:solidFill>
          <a:ln/>
        </p:spPr>
      </p:sp>
      <p:sp>
        <p:nvSpPr>
          <p:cNvPr id="4" name="Text 2"/>
          <p:cNvSpPr/>
          <p:nvPr/>
        </p:nvSpPr>
        <p:spPr>
          <a:xfrm>
            <a:off x="711200" y="383823"/>
            <a:ext cx="6881773" cy="1383304"/>
          </a:xfrm>
          <a:prstGeom prst="rect">
            <a:avLst/>
          </a:prstGeom>
          <a:noFill/>
          <a:ln/>
        </p:spPr>
        <p:txBody>
          <a:bodyPr wrap="none" rtlCol="0" anchor="t"/>
          <a:lstStyle/>
          <a:p>
            <a:pPr marL="0" indent="0">
              <a:lnSpc>
                <a:spcPts val="5468"/>
              </a:lnSpc>
              <a:buNone/>
            </a:pPr>
            <a:r>
              <a:rPr lang="en-US" sz="4374" b="1" dirty="0">
                <a:solidFill>
                  <a:schemeClr val="accent1">
                    <a:lumMod val="50000"/>
                  </a:schemeClr>
                </a:solidFill>
                <a:latin typeface="Times New Roman" panose="02020603050405020304" pitchFamily="18" charset="0"/>
                <a:cs typeface="Times New Roman" panose="02020603050405020304" pitchFamily="18" charset="0"/>
              </a:rPr>
              <a:t>Outputs</a:t>
            </a:r>
          </a:p>
        </p:txBody>
      </p:sp>
      <p:pic>
        <p:nvPicPr>
          <p:cNvPr id="18" name="Picture 17">
            <a:extLst>
              <a:ext uri="{FF2B5EF4-FFF2-40B4-BE49-F238E27FC236}">
                <a16:creationId xmlns:a16="http://schemas.microsoft.com/office/drawing/2014/main" id="{B3716C04-0912-F158-2A33-B93D63EE4F1E}"/>
              </a:ext>
            </a:extLst>
          </p:cNvPr>
          <p:cNvPicPr>
            <a:picLocks noChangeAspect="1"/>
          </p:cNvPicPr>
          <p:nvPr/>
        </p:nvPicPr>
        <p:blipFill>
          <a:blip r:embed="rId3"/>
          <a:stretch>
            <a:fillRect/>
          </a:stretch>
        </p:blipFill>
        <p:spPr>
          <a:xfrm>
            <a:off x="4373170" y="2044640"/>
            <a:ext cx="4924425" cy="5550252"/>
          </a:xfrm>
          <a:prstGeom prst="rect">
            <a:avLst/>
          </a:prstGeom>
        </p:spPr>
      </p:pic>
      <p:sp>
        <p:nvSpPr>
          <p:cNvPr id="19" name="TextBox 18">
            <a:extLst>
              <a:ext uri="{FF2B5EF4-FFF2-40B4-BE49-F238E27FC236}">
                <a16:creationId xmlns:a16="http://schemas.microsoft.com/office/drawing/2014/main" id="{25C34843-97BD-0947-0A02-D419B951271E}"/>
              </a:ext>
            </a:extLst>
          </p:cNvPr>
          <p:cNvSpPr txBox="1"/>
          <p:nvPr/>
        </p:nvSpPr>
        <p:spPr>
          <a:xfrm>
            <a:off x="711200" y="1410940"/>
            <a:ext cx="2596444"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Decision Tree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4D02E-1EB6-F971-38EA-CC866C5005D7}"/>
              </a:ext>
            </a:extLst>
          </p:cNvPr>
          <p:cNvPicPr>
            <a:picLocks noChangeAspect="1"/>
          </p:cNvPicPr>
          <p:nvPr/>
        </p:nvPicPr>
        <p:blipFill>
          <a:blip r:embed="rId2"/>
          <a:stretch>
            <a:fillRect/>
          </a:stretch>
        </p:blipFill>
        <p:spPr>
          <a:xfrm>
            <a:off x="4188845" y="1444978"/>
            <a:ext cx="5350266" cy="6028265"/>
          </a:xfrm>
          <a:prstGeom prst="rect">
            <a:avLst/>
          </a:prstGeom>
        </p:spPr>
      </p:pic>
      <p:sp>
        <p:nvSpPr>
          <p:cNvPr id="5" name="TextBox 4">
            <a:extLst>
              <a:ext uri="{FF2B5EF4-FFF2-40B4-BE49-F238E27FC236}">
                <a16:creationId xmlns:a16="http://schemas.microsoft.com/office/drawing/2014/main" id="{723CD8ED-0356-6C30-1B93-EB6C759C581A}"/>
              </a:ext>
            </a:extLst>
          </p:cNvPr>
          <p:cNvSpPr txBox="1"/>
          <p:nvPr/>
        </p:nvSpPr>
        <p:spPr>
          <a:xfrm>
            <a:off x="903111" y="632178"/>
            <a:ext cx="2607733"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Naive Bayes</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269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860E23-4FD5-3A25-A17C-8DF4C3A47036}"/>
              </a:ext>
            </a:extLst>
          </p:cNvPr>
          <p:cNvPicPr>
            <a:picLocks noChangeAspect="1"/>
          </p:cNvPicPr>
          <p:nvPr/>
        </p:nvPicPr>
        <p:blipFill>
          <a:blip r:embed="rId2"/>
          <a:stretch>
            <a:fillRect/>
          </a:stretch>
        </p:blipFill>
        <p:spPr>
          <a:xfrm>
            <a:off x="3691467" y="1223931"/>
            <a:ext cx="5813778" cy="6452513"/>
          </a:xfrm>
          <a:prstGeom prst="rect">
            <a:avLst/>
          </a:prstGeom>
        </p:spPr>
      </p:pic>
      <p:sp>
        <p:nvSpPr>
          <p:cNvPr id="5" name="TextBox 4">
            <a:extLst>
              <a:ext uri="{FF2B5EF4-FFF2-40B4-BE49-F238E27FC236}">
                <a16:creationId xmlns:a16="http://schemas.microsoft.com/office/drawing/2014/main" id="{1FB5A7A7-ECB1-5B97-715C-E1960A5E6004}"/>
              </a:ext>
            </a:extLst>
          </p:cNvPr>
          <p:cNvSpPr txBox="1"/>
          <p:nvPr/>
        </p:nvSpPr>
        <p:spPr>
          <a:xfrm>
            <a:off x="903111" y="469078"/>
            <a:ext cx="2630311"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Random Forest</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033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CA9C6-8F30-DDCD-61A4-62EA3F4F6C8E}"/>
              </a:ext>
            </a:extLst>
          </p:cNvPr>
          <p:cNvSpPr txBox="1"/>
          <p:nvPr/>
        </p:nvSpPr>
        <p:spPr>
          <a:xfrm>
            <a:off x="908756" y="385002"/>
            <a:ext cx="2404533"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CNN(</a:t>
            </a:r>
            <a:r>
              <a:rPr lang="en-US" sz="2400" b="1" dirty="0" err="1">
                <a:solidFill>
                  <a:schemeClr val="accent1">
                    <a:lumMod val="50000"/>
                  </a:schemeClr>
                </a:solidFill>
                <a:latin typeface="Times New Roman" panose="02020603050405020304" pitchFamily="18" charset="0"/>
                <a:cs typeface="Times New Roman" panose="02020603050405020304" pitchFamily="18" charset="0"/>
              </a:rPr>
              <a:t>ResNet</a:t>
            </a:r>
            <a:r>
              <a:rPr lang="en-US" sz="2400" b="1" dirty="0">
                <a:solidFill>
                  <a:schemeClr val="accent1">
                    <a:lumMod val="50000"/>
                  </a:schemeClr>
                </a:solidFill>
                <a:latin typeface="Times New Roman" panose="02020603050405020304" pitchFamily="18" charset="0"/>
                <a:cs typeface="Times New Roman" panose="02020603050405020304" pitchFamily="18" charset="0"/>
              </a:rPr>
              <a:t>)</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60C4E7-B5A8-A6D1-1721-3B1374F6E89D}"/>
              </a:ext>
            </a:extLst>
          </p:cNvPr>
          <p:cNvPicPr>
            <a:picLocks noChangeAspect="1"/>
          </p:cNvPicPr>
          <p:nvPr/>
        </p:nvPicPr>
        <p:blipFill>
          <a:blip r:embed="rId2"/>
          <a:stretch>
            <a:fillRect/>
          </a:stretch>
        </p:blipFill>
        <p:spPr>
          <a:xfrm>
            <a:off x="3313289" y="2676598"/>
            <a:ext cx="7016044" cy="4683757"/>
          </a:xfrm>
          <a:prstGeom prst="rect">
            <a:avLst/>
          </a:prstGeom>
        </p:spPr>
      </p:pic>
      <p:sp>
        <p:nvSpPr>
          <p:cNvPr id="8" name="TextBox 7">
            <a:extLst>
              <a:ext uri="{FF2B5EF4-FFF2-40B4-BE49-F238E27FC236}">
                <a16:creationId xmlns:a16="http://schemas.microsoft.com/office/drawing/2014/main" id="{A58B337A-9D00-DE12-CA19-A42884B3B6D1}"/>
              </a:ext>
            </a:extLst>
          </p:cNvPr>
          <p:cNvSpPr txBox="1"/>
          <p:nvPr/>
        </p:nvSpPr>
        <p:spPr>
          <a:xfrm>
            <a:off x="1072443" y="1377244"/>
            <a:ext cx="978746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Label: AppleCedarRust1.JPG , Predicted: Apple___</a:t>
            </a:r>
            <a:r>
              <a:rPr lang="en-US" sz="2400" b="1" dirty="0" err="1">
                <a:latin typeface="Times New Roman" panose="02020603050405020304" pitchFamily="18" charset="0"/>
                <a:cs typeface="Times New Roman" panose="02020603050405020304" pitchFamily="18" charset="0"/>
              </a:rPr>
              <a:t>Cedar_apple_rust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589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CF45F9-D1F2-5668-06F8-101BD83DE277}"/>
              </a:ext>
            </a:extLst>
          </p:cNvPr>
          <p:cNvSpPr txBox="1"/>
          <p:nvPr/>
        </p:nvSpPr>
        <p:spPr>
          <a:xfrm>
            <a:off x="361244" y="767644"/>
            <a:ext cx="4639734" cy="769441"/>
          </a:xfrm>
          <a:prstGeom prst="rect">
            <a:avLst/>
          </a:prstGeom>
          <a:noFill/>
        </p:spPr>
        <p:txBody>
          <a:bodyPr wrap="square" rtlCol="0">
            <a:spAutoFit/>
          </a:bodyPr>
          <a:lstStyle/>
          <a:p>
            <a:r>
              <a:rPr lang="en-US" sz="4400" b="1" dirty="0">
                <a:solidFill>
                  <a:schemeClr val="accent1">
                    <a:lumMod val="50000"/>
                  </a:schemeClr>
                </a:solidFill>
                <a:latin typeface="Times New Roman" panose="02020603050405020304" pitchFamily="18" charset="0"/>
                <a:cs typeface="Times New Roman" panose="02020603050405020304" pitchFamily="18" charset="0"/>
              </a:rPr>
              <a:t>Results</a:t>
            </a:r>
            <a:endParaRPr lang="en-IN" sz="44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11AF51B-CB22-F56F-B765-DFE3A34BAB35}"/>
              </a:ext>
            </a:extLst>
          </p:cNvPr>
          <p:cNvPicPr>
            <a:picLocks noChangeAspect="1"/>
          </p:cNvPicPr>
          <p:nvPr/>
        </p:nvPicPr>
        <p:blipFill>
          <a:blip r:embed="rId2"/>
          <a:stretch>
            <a:fillRect/>
          </a:stretch>
        </p:blipFill>
        <p:spPr>
          <a:xfrm>
            <a:off x="1580444" y="2201333"/>
            <a:ext cx="12033956" cy="4842934"/>
          </a:xfrm>
          <a:prstGeom prst="rect">
            <a:avLst/>
          </a:prstGeom>
        </p:spPr>
      </p:pic>
    </p:spTree>
    <p:extLst>
      <p:ext uri="{BB962C8B-B14F-4D97-AF65-F5344CB8AC3E}">
        <p14:creationId xmlns:p14="http://schemas.microsoft.com/office/powerpoint/2010/main" val="2203650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26B576-5DC1-F7BF-1B89-1E68FC954BA8}"/>
              </a:ext>
            </a:extLst>
          </p:cNvPr>
          <p:cNvPicPr>
            <a:picLocks noChangeAspect="1"/>
          </p:cNvPicPr>
          <p:nvPr/>
        </p:nvPicPr>
        <p:blipFill>
          <a:blip r:embed="rId2"/>
          <a:stretch>
            <a:fillRect/>
          </a:stretch>
        </p:blipFill>
        <p:spPr>
          <a:xfrm>
            <a:off x="2562578" y="914400"/>
            <a:ext cx="8636000" cy="4662311"/>
          </a:xfrm>
          <a:prstGeom prst="rect">
            <a:avLst/>
          </a:prstGeom>
        </p:spPr>
      </p:pic>
      <p:pic>
        <p:nvPicPr>
          <p:cNvPr id="3" name="Picture 2">
            <a:extLst>
              <a:ext uri="{FF2B5EF4-FFF2-40B4-BE49-F238E27FC236}">
                <a16:creationId xmlns:a16="http://schemas.microsoft.com/office/drawing/2014/main" id="{7E036C66-FD4D-9B37-BD2F-717C25571AE4}"/>
              </a:ext>
            </a:extLst>
          </p:cNvPr>
          <p:cNvPicPr>
            <a:picLocks noChangeAspect="1"/>
          </p:cNvPicPr>
          <p:nvPr/>
        </p:nvPicPr>
        <p:blipFill>
          <a:blip r:embed="rId3"/>
          <a:stretch>
            <a:fillRect/>
          </a:stretch>
        </p:blipFill>
        <p:spPr>
          <a:xfrm>
            <a:off x="2562578" y="5746044"/>
            <a:ext cx="8636000" cy="2257778"/>
          </a:xfrm>
          <a:prstGeom prst="rect">
            <a:avLst/>
          </a:prstGeom>
        </p:spPr>
      </p:pic>
      <p:sp>
        <p:nvSpPr>
          <p:cNvPr id="4" name="TextBox 3">
            <a:extLst>
              <a:ext uri="{FF2B5EF4-FFF2-40B4-BE49-F238E27FC236}">
                <a16:creationId xmlns:a16="http://schemas.microsoft.com/office/drawing/2014/main" id="{12C98425-693C-B86B-1378-7BFC3F6DAE05}"/>
              </a:ext>
            </a:extLst>
          </p:cNvPr>
          <p:cNvSpPr txBox="1"/>
          <p:nvPr/>
        </p:nvSpPr>
        <p:spPr>
          <a:xfrm>
            <a:off x="711200" y="272113"/>
            <a:ext cx="3454400"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Crop Recommendation</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6991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2653B3-9096-1294-9039-3FE311E8DD41}"/>
              </a:ext>
            </a:extLst>
          </p:cNvPr>
          <p:cNvPicPr>
            <a:picLocks noChangeAspect="1"/>
          </p:cNvPicPr>
          <p:nvPr/>
        </p:nvPicPr>
        <p:blipFill>
          <a:blip r:embed="rId2"/>
          <a:stretch>
            <a:fillRect/>
          </a:stretch>
        </p:blipFill>
        <p:spPr>
          <a:xfrm>
            <a:off x="2867377" y="654756"/>
            <a:ext cx="8376356" cy="3460044"/>
          </a:xfrm>
          <a:prstGeom prst="rect">
            <a:avLst/>
          </a:prstGeom>
        </p:spPr>
      </p:pic>
      <p:pic>
        <p:nvPicPr>
          <p:cNvPr id="2" name="Picture 1">
            <a:extLst>
              <a:ext uri="{FF2B5EF4-FFF2-40B4-BE49-F238E27FC236}">
                <a16:creationId xmlns:a16="http://schemas.microsoft.com/office/drawing/2014/main" id="{9669BCDD-3962-C260-5BCC-3109EE04634B}"/>
              </a:ext>
            </a:extLst>
          </p:cNvPr>
          <p:cNvPicPr>
            <a:picLocks noChangeAspect="1"/>
          </p:cNvPicPr>
          <p:nvPr/>
        </p:nvPicPr>
        <p:blipFill>
          <a:blip r:embed="rId3"/>
          <a:stretch>
            <a:fillRect/>
          </a:stretch>
        </p:blipFill>
        <p:spPr>
          <a:xfrm>
            <a:off x="2043288" y="4114800"/>
            <a:ext cx="10013245" cy="4001911"/>
          </a:xfrm>
          <a:prstGeom prst="rect">
            <a:avLst/>
          </a:prstGeom>
        </p:spPr>
      </p:pic>
      <p:sp>
        <p:nvSpPr>
          <p:cNvPr id="4" name="TextBox 3">
            <a:extLst>
              <a:ext uri="{FF2B5EF4-FFF2-40B4-BE49-F238E27FC236}">
                <a16:creationId xmlns:a16="http://schemas.microsoft.com/office/drawing/2014/main" id="{6718CE8E-F4FF-A26E-5717-0EA84A093BB1}"/>
              </a:ext>
            </a:extLst>
          </p:cNvPr>
          <p:cNvSpPr txBox="1"/>
          <p:nvPr/>
        </p:nvSpPr>
        <p:spPr>
          <a:xfrm>
            <a:off x="519288" y="112889"/>
            <a:ext cx="3747911"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Fertilizer Suggestion</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7828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277804-61BE-5668-C0BC-04F29F0DD320}"/>
              </a:ext>
            </a:extLst>
          </p:cNvPr>
          <p:cNvPicPr>
            <a:picLocks noChangeAspect="1"/>
          </p:cNvPicPr>
          <p:nvPr/>
        </p:nvPicPr>
        <p:blipFill>
          <a:blip r:embed="rId2"/>
          <a:stretch>
            <a:fillRect/>
          </a:stretch>
        </p:blipFill>
        <p:spPr>
          <a:xfrm>
            <a:off x="2415823" y="841021"/>
            <a:ext cx="8715022" cy="3273779"/>
          </a:xfrm>
          <a:prstGeom prst="rect">
            <a:avLst/>
          </a:prstGeom>
        </p:spPr>
      </p:pic>
      <p:pic>
        <p:nvPicPr>
          <p:cNvPr id="3" name="Picture 2">
            <a:extLst>
              <a:ext uri="{FF2B5EF4-FFF2-40B4-BE49-F238E27FC236}">
                <a16:creationId xmlns:a16="http://schemas.microsoft.com/office/drawing/2014/main" id="{876F0CD6-DEBD-C0D2-E400-2C48F8385ADA}"/>
              </a:ext>
            </a:extLst>
          </p:cNvPr>
          <p:cNvPicPr>
            <a:picLocks noChangeAspect="1"/>
          </p:cNvPicPr>
          <p:nvPr/>
        </p:nvPicPr>
        <p:blipFill>
          <a:blip r:embed="rId3"/>
          <a:stretch>
            <a:fillRect/>
          </a:stretch>
        </p:blipFill>
        <p:spPr>
          <a:xfrm>
            <a:off x="2415822" y="4210756"/>
            <a:ext cx="8715021" cy="3476978"/>
          </a:xfrm>
          <a:prstGeom prst="rect">
            <a:avLst/>
          </a:prstGeom>
        </p:spPr>
      </p:pic>
      <p:sp>
        <p:nvSpPr>
          <p:cNvPr id="4" name="TextBox 3">
            <a:extLst>
              <a:ext uri="{FF2B5EF4-FFF2-40B4-BE49-F238E27FC236}">
                <a16:creationId xmlns:a16="http://schemas.microsoft.com/office/drawing/2014/main" id="{9EA28A26-EE29-0FE5-616E-BC73C38D612B}"/>
              </a:ext>
            </a:extLst>
          </p:cNvPr>
          <p:cNvSpPr txBox="1"/>
          <p:nvPr/>
        </p:nvSpPr>
        <p:spPr>
          <a:xfrm>
            <a:off x="575733" y="203200"/>
            <a:ext cx="3657600"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Plant Disease Detection</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00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644896" y="1341596"/>
            <a:ext cx="6188035" cy="694373"/>
          </a:xfrm>
          <a:prstGeom prst="rect">
            <a:avLst/>
          </a:prstGeom>
          <a:noFill/>
          <a:ln/>
        </p:spPr>
        <p:txBody>
          <a:bodyPr wrap="none" rtlCol="0" anchor="t"/>
          <a:lstStyle/>
          <a:p>
            <a:pPr marL="0" indent="0">
              <a:lnSpc>
                <a:spcPts val="5468"/>
              </a:lnSpc>
              <a:buNone/>
            </a:pPr>
            <a:r>
              <a:rPr lang="en-US" sz="4374" b="1" dirty="0">
                <a:solidFill>
                  <a:srgbClr val="333F70"/>
                </a:solidFill>
                <a:latin typeface="Times New Roman" panose="02020603050405020304" pitchFamily="18" charset="0"/>
                <a:ea typeface="Unbounded" pitchFamily="34" charset="-122"/>
                <a:cs typeface="Times New Roman" panose="02020603050405020304" pitchFamily="18" charset="0"/>
              </a:rPr>
              <a:t>Proposed System</a:t>
            </a:r>
            <a:endParaRPr lang="en-US" sz="4374"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D8C9925-2120-3FE3-A14F-2C5387F2F3A8}"/>
              </a:ext>
            </a:extLst>
          </p:cNvPr>
          <p:cNvSpPr txBox="1"/>
          <p:nvPr/>
        </p:nvSpPr>
        <p:spPr>
          <a:xfrm>
            <a:off x="644896" y="2744884"/>
            <a:ext cx="13340608" cy="2215991"/>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Our proposed system uses computer techniques  to assist farmers in managing their crops better. It provides guidance on which crops to grow, which fertilizers to use, and how to identify plant diseases. This platform helps farmers make smarter decisions and enhance their farming methods. By analyzing large amounts of data, it can offer accurate suggestions for crop management, fertilizer suggestion, and disease detection.</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EC3DB-AD4F-D944-3D4E-EBA5DA3EBD0A}"/>
              </a:ext>
            </a:extLst>
          </p:cNvPr>
          <p:cNvPicPr>
            <a:picLocks noChangeAspect="1"/>
          </p:cNvPicPr>
          <p:nvPr/>
        </p:nvPicPr>
        <p:blipFill>
          <a:blip r:embed="rId2"/>
          <a:stretch>
            <a:fillRect/>
          </a:stretch>
        </p:blipFill>
        <p:spPr>
          <a:xfrm>
            <a:off x="1230489" y="959557"/>
            <a:ext cx="12056533" cy="5788906"/>
          </a:xfrm>
          <a:prstGeom prst="rect">
            <a:avLst/>
          </a:prstGeom>
        </p:spPr>
      </p:pic>
      <p:sp>
        <p:nvSpPr>
          <p:cNvPr id="4" name="TextBox 3">
            <a:extLst>
              <a:ext uri="{FF2B5EF4-FFF2-40B4-BE49-F238E27FC236}">
                <a16:creationId xmlns:a16="http://schemas.microsoft.com/office/drawing/2014/main" id="{66D88241-B368-C368-F84D-E43B9E2307C5}"/>
              </a:ext>
            </a:extLst>
          </p:cNvPr>
          <p:cNvSpPr txBox="1"/>
          <p:nvPr/>
        </p:nvSpPr>
        <p:spPr>
          <a:xfrm>
            <a:off x="609600" y="249956"/>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1034732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33867"/>
            <a:ext cx="14630400" cy="8229600"/>
          </a:xfrm>
          <a:prstGeom prst="rect">
            <a:avLst/>
          </a:prstGeom>
          <a:solidFill>
            <a:srgbClr val="FFFFFF">
              <a:alpha val="85000"/>
            </a:srgbClr>
          </a:solidFill>
          <a:ln/>
        </p:spPr>
        <p:txBody>
          <a:bodyPr/>
          <a:lstStyle/>
          <a:p>
            <a:endParaRPr lang="en-IN" dirty="0"/>
          </a:p>
        </p:txBody>
      </p:sp>
      <p:sp>
        <p:nvSpPr>
          <p:cNvPr id="6" name="Text 3"/>
          <p:cNvSpPr/>
          <p:nvPr/>
        </p:nvSpPr>
        <p:spPr>
          <a:xfrm>
            <a:off x="604304" y="281265"/>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Times New Roman" panose="02020603050405020304" pitchFamily="18" charset="0"/>
                <a:ea typeface="Unbounded" pitchFamily="34" charset="-122"/>
                <a:cs typeface="Times New Roman" panose="02020603050405020304" pitchFamily="18" charset="0"/>
              </a:rPr>
              <a:t>Conclusions</a:t>
            </a:r>
            <a:endParaRPr lang="en-US" sz="4374"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CF34995-469D-FA2A-922A-E8AEBD868673}"/>
              </a:ext>
            </a:extLst>
          </p:cNvPr>
          <p:cNvSpPr txBox="1"/>
          <p:nvPr/>
        </p:nvSpPr>
        <p:spPr>
          <a:xfrm>
            <a:off x="733778" y="1557867"/>
            <a:ext cx="12519378"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this project, we utilized Naive Bayes, Decision Tree, Random Forest to classify the crop and convolutional neural network architecture, Resnet for plant disease detection. The proposed algorithm is implemented successfully to train the system. The accuracy percentage on the test set is 99.8% with no overfitting. also this work can expanded into further to develop an app through which one would also know the remedy to a plant disease.</a:t>
            </a:r>
            <a:endParaRPr lang="en-IN" sz="24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DD747F4E-01B0-B210-70EB-CE9A63D250E5}"/>
              </a:ext>
            </a:extLst>
          </p:cNvPr>
          <p:cNvGraphicFramePr>
            <a:graphicFrameLocks noGrp="1"/>
          </p:cNvGraphicFramePr>
          <p:nvPr>
            <p:extLst>
              <p:ext uri="{D42A27DB-BD31-4B8C-83A1-F6EECF244321}">
                <p14:modId xmlns:p14="http://schemas.microsoft.com/office/powerpoint/2010/main" val="3209710890"/>
              </p:ext>
            </p:extLst>
          </p:nvPr>
        </p:nvGraphicFramePr>
        <p:xfrm>
          <a:off x="2698044" y="3883377"/>
          <a:ext cx="8782756" cy="3160890"/>
        </p:xfrm>
        <a:graphic>
          <a:graphicData uri="http://schemas.openxmlformats.org/drawingml/2006/table">
            <a:tbl>
              <a:tblPr firstRow="1" bandRow="1">
                <a:tableStyleId>{5C22544A-7EE6-4342-B048-85BDC9FD1C3A}</a:tableStyleId>
              </a:tblPr>
              <a:tblGrid>
                <a:gridCol w="4391378">
                  <a:extLst>
                    <a:ext uri="{9D8B030D-6E8A-4147-A177-3AD203B41FA5}">
                      <a16:colId xmlns:a16="http://schemas.microsoft.com/office/drawing/2014/main" val="3319536460"/>
                    </a:ext>
                  </a:extLst>
                </a:gridCol>
                <a:gridCol w="4391378">
                  <a:extLst>
                    <a:ext uri="{9D8B030D-6E8A-4147-A177-3AD203B41FA5}">
                      <a16:colId xmlns:a16="http://schemas.microsoft.com/office/drawing/2014/main" val="341210091"/>
                    </a:ext>
                  </a:extLst>
                </a:gridCol>
              </a:tblGrid>
              <a:tr h="632178">
                <a:tc>
                  <a:txBody>
                    <a:bodyPr/>
                    <a:lstStyle/>
                    <a:p>
                      <a:r>
                        <a:rPr lang="en-US" sz="2400" dirty="0">
                          <a:latin typeface="Times New Roman" panose="02020603050405020304" pitchFamily="18" charset="0"/>
                          <a:cs typeface="Times New Roman" panose="02020603050405020304" pitchFamily="18" charset="0"/>
                        </a:rPr>
                        <a:t>Algorithm</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Accuracy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91622884"/>
                  </a:ext>
                </a:extLst>
              </a:tr>
              <a:tr h="632178">
                <a:tc>
                  <a:txBody>
                    <a:bodyPr/>
                    <a:lstStyle/>
                    <a:p>
                      <a:r>
                        <a:rPr lang="en-US" sz="2400" dirty="0">
                          <a:latin typeface="Times New Roman" panose="02020603050405020304" pitchFamily="18" charset="0"/>
                          <a:cs typeface="Times New Roman" panose="02020603050405020304" pitchFamily="18" charset="0"/>
                        </a:rPr>
                        <a:t>Decision Tree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99%</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2754559"/>
                  </a:ext>
                </a:extLst>
              </a:tr>
              <a:tr h="632178">
                <a:tc>
                  <a:txBody>
                    <a:bodyPr/>
                    <a:lstStyle/>
                    <a:p>
                      <a:r>
                        <a:rPr lang="en-US" sz="2400" dirty="0">
                          <a:latin typeface="Times New Roman" panose="02020603050405020304" pitchFamily="18" charset="0"/>
                          <a:cs typeface="Times New Roman" panose="02020603050405020304" pitchFamily="18" charset="0"/>
                        </a:rPr>
                        <a:t>Random Forest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99%</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89446604"/>
                  </a:ext>
                </a:extLst>
              </a:tr>
              <a:tr h="632178">
                <a:tc>
                  <a:txBody>
                    <a:bodyPr/>
                    <a:lstStyle/>
                    <a:p>
                      <a:r>
                        <a:rPr lang="en-US" sz="2400" dirty="0">
                          <a:latin typeface="Times New Roman" panose="02020603050405020304" pitchFamily="18" charset="0"/>
                          <a:cs typeface="Times New Roman" panose="02020603050405020304" pitchFamily="18" charset="0"/>
                        </a:rPr>
                        <a:t>Naive Bayes</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99%</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908476"/>
                  </a:ext>
                </a:extLst>
              </a:tr>
              <a:tr h="632178">
                <a:tc>
                  <a:txBody>
                    <a:bodyPr/>
                    <a:lstStyle/>
                    <a:p>
                      <a:r>
                        <a:rPr lang="en-US" sz="2400" dirty="0">
                          <a:latin typeface="Times New Roman" panose="02020603050405020304" pitchFamily="18" charset="0"/>
                          <a:cs typeface="Times New Roman" panose="02020603050405020304" pitchFamily="18" charset="0"/>
                        </a:rPr>
                        <a:t>CNN(</a:t>
                      </a:r>
                      <a:r>
                        <a:rPr lang="en-US" sz="2400" dirty="0" err="1">
                          <a:latin typeface="Times New Roman" panose="02020603050405020304" pitchFamily="18" charset="0"/>
                          <a:cs typeface="Times New Roman" panose="02020603050405020304" pitchFamily="18" charset="0"/>
                        </a:rPr>
                        <a:t>ResNet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98.3%</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175084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31477-6297-B8AD-1270-E3AB2A9BF20B}"/>
              </a:ext>
            </a:extLst>
          </p:cNvPr>
          <p:cNvPicPr>
            <a:picLocks noChangeAspect="1"/>
          </p:cNvPicPr>
          <p:nvPr/>
        </p:nvPicPr>
        <p:blipFill>
          <a:blip r:embed="rId2"/>
          <a:stretch>
            <a:fillRect/>
          </a:stretch>
        </p:blipFill>
        <p:spPr>
          <a:xfrm>
            <a:off x="3070577" y="1343041"/>
            <a:ext cx="7913511" cy="6705600"/>
          </a:xfrm>
          <a:prstGeom prst="rect">
            <a:avLst/>
          </a:prstGeom>
        </p:spPr>
      </p:pic>
      <p:sp>
        <p:nvSpPr>
          <p:cNvPr id="3" name="TextBox 2">
            <a:extLst>
              <a:ext uri="{FF2B5EF4-FFF2-40B4-BE49-F238E27FC236}">
                <a16:creationId xmlns:a16="http://schemas.microsoft.com/office/drawing/2014/main" id="{CDE095BB-E6A5-1A22-88E3-44D31B38DDBC}"/>
              </a:ext>
            </a:extLst>
          </p:cNvPr>
          <p:cNvSpPr txBox="1"/>
          <p:nvPr/>
        </p:nvSpPr>
        <p:spPr>
          <a:xfrm>
            <a:off x="609600" y="327378"/>
            <a:ext cx="10577689" cy="1015663"/>
          </a:xfrm>
          <a:prstGeom prst="rect">
            <a:avLst/>
          </a:prstGeom>
          <a:noFill/>
        </p:spPr>
        <p:txBody>
          <a:bodyPr wrap="square" rtlCol="0">
            <a:spAutoFit/>
          </a:body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Dataset</a:t>
            </a:r>
          </a:p>
          <a:p>
            <a:r>
              <a:rPr lang="en-US" sz="2000" dirty="0">
                <a:latin typeface="Times New Roman" panose="02020603050405020304" pitchFamily="18" charset="0"/>
                <a:cs typeface="Times New Roman" panose="02020603050405020304" pitchFamily="18" charset="0"/>
              </a:rPr>
              <a:t>Among the 2200 samples we considered these 20 samples for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9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5F345-A15D-5DE1-6370-BAE40AF71BBD}"/>
              </a:ext>
            </a:extLst>
          </p:cNvPr>
          <p:cNvPicPr>
            <a:picLocks noChangeAspect="1"/>
          </p:cNvPicPr>
          <p:nvPr/>
        </p:nvPicPr>
        <p:blipFill>
          <a:blip r:embed="rId2"/>
          <a:stretch>
            <a:fillRect/>
          </a:stretch>
        </p:blipFill>
        <p:spPr>
          <a:xfrm>
            <a:off x="1704623" y="1907822"/>
            <a:ext cx="10713156" cy="3804356"/>
          </a:xfrm>
          <a:prstGeom prst="rect">
            <a:avLst/>
          </a:prstGeom>
        </p:spPr>
      </p:pic>
      <p:sp>
        <p:nvSpPr>
          <p:cNvPr id="4" name="TextBox 3">
            <a:extLst>
              <a:ext uri="{FF2B5EF4-FFF2-40B4-BE49-F238E27FC236}">
                <a16:creationId xmlns:a16="http://schemas.microsoft.com/office/drawing/2014/main" id="{C896D8BA-FC54-2DA9-6568-8A7C7B05C61E}"/>
              </a:ext>
            </a:extLst>
          </p:cNvPr>
          <p:cNvSpPr txBox="1"/>
          <p:nvPr/>
        </p:nvSpPr>
        <p:spPr>
          <a:xfrm>
            <a:off x="869244" y="783988"/>
            <a:ext cx="6141156"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Formula for Entropy</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389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C6DBE-3698-4C7D-96B9-0DEFE414432C}"/>
              </a:ext>
            </a:extLst>
          </p:cNvPr>
          <p:cNvSpPr txBox="1"/>
          <p:nvPr/>
        </p:nvSpPr>
        <p:spPr>
          <a:xfrm>
            <a:off x="5057422" y="929312"/>
            <a:ext cx="6999110" cy="637097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Entropy of the N:</a:t>
            </a:r>
          </a:p>
          <a:p>
            <a:r>
              <a:rPr lang="en-US" sz="2400" dirty="0">
                <a:latin typeface="Times New Roman" panose="02020603050405020304" pitchFamily="18" charset="0"/>
                <a:cs typeface="Times New Roman" panose="02020603050405020304" pitchFamily="18" charset="0"/>
              </a:rPr>
              <a:t>We are considering the bins:</a:t>
            </a:r>
          </a:p>
          <a:p>
            <a:r>
              <a:rPr lang="en-US" sz="2400" dirty="0">
                <a:latin typeface="Times New Roman" panose="02020603050405020304" pitchFamily="18" charset="0"/>
                <a:cs typeface="Times New Roman" panose="02020603050405020304" pitchFamily="18" charset="0"/>
              </a:rPr>
              <a:t>bin1 - 10 to 19 - 3</a:t>
            </a:r>
          </a:p>
          <a:p>
            <a:r>
              <a:rPr lang="en-US" sz="2400" dirty="0">
                <a:latin typeface="Times New Roman" panose="02020603050405020304" pitchFamily="18" charset="0"/>
                <a:cs typeface="Times New Roman" panose="02020603050405020304" pitchFamily="18" charset="0"/>
              </a:rPr>
              <a:t>bin2 - 20 to 29 - 3</a:t>
            </a:r>
          </a:p>
          <a:p>
            <a:r>
              <a:rPr lang="en-US" sz="2400" dirty="0">
                <a:latin typeface="Times New Roman" panose="02020603050405020304" pitchFamily="18" charset="0"/>
                <a:cs typeface="Times New Roman" panose="02020603050405020304" pitchFamily="18" charset="0"/>
              </a:rPr>
              <a:t>bin3 - 30 to 39 - 2</a:t>
            </a:r>
          </a:p>
          <a:p>
            <a:r>
              <a:rPr lang="en-US" sz="2400" dirty="0">
                <a:latin typeface="Times New Roman" panose="02020603050405020304" pitchFamily="18" charset="0"/>
                <a:cs typeface="Times New Roman" panose="02020603050405020304" pitchFamily="18" charset="0"/>
              </a:rPr>
              <a:t>bin4 - 40 to 49 - 2</a:t>
            </a:r>
          </a:p>
          <a:p>
            <a:r>
              <a:rPr lang="en-US" sz="2400" dirty="0">
                <a:latin typeface="Times New Roman" panose="02020603050405020304" pitchFamily="18" charset="0"/>
                <a:cs typeface="Times New Roman" panose="02020603050405020304" pitchFamily="18" charset="0"/>
              </a:rPr>
              <a:t>bin5 - 50 to 59 - 2</a:t>
            </a:r>
          </a:p>
          <a:p>
            <a:r>
              <a:rPr lang="en-US" sz="2400" dirty="0">
                <a:latin typeface="Times New Roman" panose="02020603050405020304" pitchFamily="18" charset="0"/>
                <a:cs typeface="Times New Roman" panose="02020603050405020304" pitchFamily="18" charset="0"/>
              </a:rPr>
              <a:t>bin6 - 60 to 69 - 3</a:t>
            </a:r>
          </a:p>
          <a:p>
            <a:r>
              <a:rPr lang="en-US" sz="2400" dirty="0">
                <a:latin typeface="Times New Roman" panose="02020603050405020304" pitchFamily="18" charset="0"/>
                <a:cs typeface="Times New Roman" panose="02020603050405020304" pitchFamily="18" charset="0"/>
              </a:rPr>
              <a:t>bin7 - 70 to 79 - 2</a:t>
            </a:r>
          </a:p>
          <a:p>
            <a:r>
              <a:rPr lang="en-US" sz="2400" dirty="0">
                <a:latin typeface="Times New Roman" panose="02020603050405020304" pitchFamily="18" charset="0"/>
                <a:cs typeface="Times New Roman" panose="02020603050405020304" pitchFamily="18" charset="0"/>
              </a:rPr>
              <a:t>bin8 - 80 to 89 - 2</a:t>
            </a:r>
          </a:p>
          <a:p>
            <a:r>
              <a:rPr lang="en-US" sz="2400" dirty="0">
                <a:latin typeface="Times New Roman" panose="02020603050405020304" pitchFamily="18" charset="0"/>
                <a:cs typeface="Times New Roman" panose="02020603050405020304" pitchFamily="18" charset="0"/>
              </a:rPr>
              <a:t>bin9 - 90 to 99 - 1</a:t>
            </a:r>
          </a:p>
          <a:p>
            <a:r>
              <a:rPr lang="pt-BR" sz="2400" dirty="0">
                <a:latin typeface="Times New Roman" panose="02020603050405020304" pitchFamily="18" charset="0"/>
                <a:cs typeface="Times New Roman" panose="02020603050405020304" pitchFamily="18" charset="0"/>
              </a:rPr>
              <a:t>Entropy(label) = 2.3219</a:t>
            </a:r>
          </a:p>
          <a:p>
            <a:r>
              <a:rPr lang="pt-BR" sz="2400" dirty="0">
                <a:latin typeface="Times New Roman" panose="02020603050405020304" pitchFamily="18" charset="0"/>
                <a:cs typeface="Times New Roman" panose="02020603050405020304" pitchFamily="18" charset="0"/>
              </a:rPr>
              <a:t>Entropy(N) = 3.1076</a:t>
            </a:r>
          </a:p>
          <a:p>
            <a:r>
              <a:rPr lang="pt-BR" sz="2400" dirty="0">
                <a:latin typeface="Times New Roman" panose="02020603050405020304" pitchFamily="18" charset="0"/>
                <a:cs typeface="Times New Roman" panose="02020603050405020304" pitchFamily="18" charset="0"/>
              </a:rPr>
              <a:t>Entropy(P) = 2.0643</a:t>
            </a:r>
          </a:p>
          <a:p>
            <a:r>
              <a:rPr lang="pt-BR" sz="2400" dirty="0">
                <a:latin typeface="Times New Roman" panose="02020603050405020304" pitchFamily="18" charset="0"/>
                <a:cs typeface="Times New Roman" panose="02020603050405020304" pitchFamily="18" charset="0"/>
              </a:rPr>
              <a:t>Entropy(K) = 2.1219</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Entropy(Temperature) = 1</a:t>
            </a:r>
          </a:p>
          <a:p>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22F33C2-59C4-E4A3-69A5-6F72CCC178F3}"/>
              </a:ext>
            </a:extLst>
          </p:cNvPr>
          <p:cNvSpPr txBox="1"/>
          <p:nvPr/>
        </p:nvSpPr>
        <p:spPr>
          <a:xfrm>
            <a:off x="643467" y="440267"/>
            <a:ext cx="2901244" cy="738664"/>
          </a:xfrm>
          <a:prstGeom prst="rect">
            <a:avLst/>
          </a:prstGeom>
          <a:noFill/>
        </p:spPr>
        <p:txBody>
          <a:bodyPr wrap="square" rtlCol="0">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a:p>
            <a:endParaRPr lang="en-IN" dirty="0"/>
          </a:p>
        </p:txBody>
      </p:sp>
    </p:spTree>
    <p:extLst>
      <p:ext uri="{BB962C8B-B14F-4D97-AF65-F5344CB8AC3E}">
        <p14:creationId xmlns:p14="http://schemas.microsoft.com/office/powerpoint/2010/main" val="56124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285B7-DC37-5747-A968-60FF67F40D66}"/>
              </a:ext>
            </a:extLst>
          </p:cNvPr>
          <p:cNvSpPr txBox="1"/>
          <p:nvPr/>
        </p:nvSpPr>
        <p:spPr>
          <a:xfrm>
            <a:off x="1162756" y="1049867"/>
            <a:ext cx="12158133" cy="258532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Information gain:</a:t>
            </a:r>
          </a:p>
          <a:p>
            <a:r>
              <a:rPr lang="en-US" sz="2400" dirty="0">
                <a:latin typeface="Times New Roman" panose="02020603050405020304" pitchFamily="18" charset="0"/>
                <a:cs typeface="Times New Roman" panose="02020603050405020304" pitchFamily="18" charset="0"/>
              </a:rPr>
              <a:t>I</a:t>
            </a:r>
            <a:r>
              <a:rPr lang="pt-BR" sz="2400" dirty="0">
                <a:latin typeface="Times New Roman" panose="02020603050405020304" pitchFamily="18" charset="0"/>
                <a:cs typeface="Times New Roman" panose="02020603050405020304" pitchFamily="18" charset="0"/>
              </a:rPr>
              <a:t>nformation gain(N) = Entropy(label) - Entropy(N) = 2.3219-3.1076 = -0.7857</a:t>
            </a:r>
          </a:p>
          <a:p>
            <a:r>
              <a:rPr lang="en-US" sz="2400" dirty="0">
                <a:latin typeface="Times New Roman" panose="02020603050405020304" pitchFamily="18" charset="0"/>
                <a:cs typeface="Times New Roman" panose="02020603050405020304" pitchFamily="18" charset="0"/>
              </a:rPr>
              <a:t>Information gain(P) = Entropy(label) - Entropy(P) = 2.3219-2.0643 = 0.2573</a:t>
            </a:r>
          </a:p>
          <a:p>
            <a:r>
              <a:rPr lang="en-US" sz="2400" dirty="0">
                <a:latin typeface="Times New Roman" panose="02020603050405020304" pitchFamily="18" charset="0"/>
                <a:cs typeface="Times New Roman" panose="02020603050405020304" pitchFamily="18" charset="0"/>
              </a:rPr>
              <a:t>Information gain(k) = Entropy(label) - Entropy(K) = 2.3219-2.219 = 0.19917</a:t>
            </a:r>
          </a:p>
          <a:p>
            <a:r>
              <a:rPr lang="en-US" sz="2400" dirty="0">
                <a:latin typeface="Times New Roman" panose="02020603050405020304" pitchFamily="18" charset="0"/>
                <a:cs typeface="Times New Roman" panose="02020603050405020304" pitchFamily="18" charset="0"/>
              </a:rPr>
              <a:t>Information gain(Temperature) = Entropy(label) - Entropy(Temperature) = 2.3219-1 = 1.3219</a:t>
            </a:r>
          </a:p>
          <a:p>
            <a:r>
              <a:rPr lang="en-US" sz="2400" dirty="0">
                <a:latin typeface="Times New Roman" panose="02020603050405020304" pitchFamily="18" charset="0"/>
                <a:cs typeface="Times New Roman" panose="02020603050405020304" pitchFamily="18" charset="0"/>
              </a:rPr>
              <a:t>Here Temperature is considered as root node</a:t>
            </a:r>
          </a:p>
          <a:p>
            <a:endParaRPr lang="en-IN" dirty="0"/>
          </a:p>
        </p:txBody>
      </p:sp>
      <p:pic>
        <p:nvPicPr>
          <p:cNvPr id="3" name="Picture 2">
            <a:extLst>
              <a:ext uri="{FF2B5EF4-FFF2-40B4-BE49-F238E27FC236}">
                <a16:creationId xmlns:a16="http://schemas.microsoft.com/office/drawing/2014/main" id="{872E0D38-85F9-92E8-B905-69C4151CC8C0}"/>
              </a:ext>
            </a:extLst>
          </p:cNvPr>
          <p:cNvPicPr>
            <a:picLocks noChangeAspect="1"/>
          </p:cNvPicPr>
          <p:nvPr/>
        </p:nvPicPr>
        <p:blipFill>
          <a:blip r:embed="rId2"/>
          <a:stretch>
            <a:fillRect/>
          </a:stretch>
        </p:blipFill>
        <p:spPr>
          <a:xfrm rot="16200000">
            <a:off x="4814713" y="-73378"/>
            <a:ext cx="4492978" cy="11503377"/>
          </a:xfrm>
          <a:prstGeom prst="rect">
            <a:avLst/>
          </a:prstGeom>
        </p:spPr>
      </p:pic>
      <p:sp>
        <p:nvSpPr>
          <p:cNvPr id="5" name="TextBox 4">
            <a:extLst>
              <a:ext uri="{FF2B5EF4-FFF2-40B4-BE49-F238E27FC236}">
                <a16:creationId xmlns:a16="http://schemas.microsoft.com/office/drawing/2014/main" id="{E1EBE111-4602-2DA7-6539-997368CE893F}"/>
              </a:ext>
            </a:extLst>
          </p:cNvPr>
          <p:cNvSpPr txBox="1"/>
          <p:nvPr/>
        </p:nvSpPr>
        <p:spPr>
          <a:xfrm>
            <a:off x="462844" y="123279"/>
            <a:ext cx="7315200"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330670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238EB-3B5D-1722-3237-FF1EF6054AE3}"/>
              </a:ext>
            </a:extLst>
          </p:cNvPr>
          <p:cNvSpPr txBox="1"/>
          <p:nvPr/>
        </p:nvSpPr>
        <p:spPr>
          <a:xfrm>
            <a:off x="936978" y="943631"/>
            <a:ext cx="12011378" cy="3046988"/>
          </a:xfrm>
          <a:prstGeom prst="rect">
            <a:avLst/>
          </a:prstGeom>
          <a:noFill/>
        </p:spPr>
        <p:txBody>
          <a:bodyPr wrap="square" rtlCol="0">
            <a:spAutoFit/>
          </a:bodyPr>
          <a:lstStyle/>
          <a:p>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(N) = 2.114</a:t>
            </a:r>
          </a:p>
          <a:p>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(P) = 1.588</a:t>
            </a:r>
          </a:p>
          <a:p>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(K) = 1.6854</a:t>
            </a:r>
          </a:p>
          <a:p>
            <a:r>
              <a:rPr lang="fr-FR" sz="2400" dirty="0">
                <a:latin typeface="Times New Roman" panose="02020603050405020304" pitchFamily="18" charset="0"/>
                <a:cs typeface="Times New Roman" panose="02020603050405020304" pitchFamily="18" charset="0"/>
              </a:rPr>
              <a:t>Information Gain:</a:t>
            </a:r>
          </a:p>
          <a:p>
            <a:pPr algn="just"/>
            <a:r>
              <a:rPr lang="fr-FR" sz="2400" dirty="0">
                <a:latin typeface="Times New Roman" panose="02020603050405020304" pitchFamily="18" charset="0"/>
                <a:cs typeface="Times New Roman" panose="02020603050405020304" pitchFamily="18" charset="0"/>
              </a:rPr>
              <a:t>Information gain(N)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(label)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(N) = 1.9709 - 2.114 = -0.1432</a:t>
            </a:r>
          </a:p>
          <a:p>
            <a:pPr algn="just"/>
            <a:r>
              <a:rPr lang="fr-FR" sz="2400" dirty="0">
                <a:latin typeface="Times New Roman" panose="02020603050405020304" pitchFamily="18" charset="0"/>
                <a:cs typeface="Times New Roman" panose="02020603050405020304" pitchFamily="18" charset="0"/>
              </a:rPr>
              <a:t>Information gain(P)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(label)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(P) = 1.9709 - 1.588 = 0.3822</a:t>
            </a:r>
          </a:p>
          <a:p>
            <a:pPr algn="just"/>
            <a:r>
              <a:rPr lang="fr-FR" sz="2400" dirty="0">
                <a:latin typeface="Times New Roman" panose="02020603050405020304" pitchFamily="18" charset="0"/>
                <a:cs typeface="Times New Roman" panose="02020603050405020304" pitchFamily="18" charset="0"/>
              </a:rPr>
              <a:t>Information gain(K)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(label) - </a:t>
            </a:r>
            <a:r>
              <a:rPr lang="fr-FR" sz="2400" dirty="0" err="1">
                <a:latin typeface="Times New Roman" panose="02020603050405020304" pitchFamily="18" charset="0"/>
                <a:cs typeface="Times New Roman" panose="02020603050405020304" pitchFamily="18" charset="0"/>
              </a:rPr>
              <a:t>Entropy</a:t>
            </a:r>
            <a:r>
              <a:rPr lang="fr-FR" sz="2400" dirty="0">
                <a:latin typeface="Times New Roman" panose="02020603050405020304" pitchFamily="18" charset="0"/>
                <a:cs typeface="Times New Roman" panose="02020603050405020304" pitchFamily="18" charset="0"/>
              </a:rPr>
              <a:t>(k) = 1.9709 - 1.6854 = 0.2885</a:t>
            </a:r>
          </a:p>
          <a:p>
            <a:pPr algn="just"/>
            <a:r>
              <a:rPr lang="en-US" sz="2400" dirty="0">
                <a:latin typeface="Times New Roman" panose="02020603050405020304" pitchFamily="18" charset="0"/>
                <a:cs typeface="Times New Roman" panose="02020603050405020304" pitchFamily="18" charset="0"/>
              </a:rPr>
              <a:t>We consider the P as root node</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C9A152-AC19-996D-0E41-28033283E1D7}"/>
              </a:ext>
            </a:extLst>
          </p:cNvPr>
          <p:cNvSpPr txBox="1"/>
          <p:nvPr/>
        </p:nvSpPr>
        <p:spPr>
          <a:xfrm>
            <a:off x="936978" y="6214031"/>
            <a:ext cx="11717865" cy="156966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Entropy(label) = 1</a:t>
            </a:r>
          </a:p>
          <a:p>
            <a:r>
              <a:rPr lang="en-IN" sz="2400" dirty="0">
                <a:latin typeface="Times New Roman" panose="02020603050405020304" pitchFamily="18" charset="0"/>
                <a:cs typeface="Times New Roman" panose="02020603050405020304" pitchFamily="18" charset="0"/>
              </a:rPr>
              <a:t>Entropy(N) = 1</a:t>
            </a:r>
          </a:p>
          <a:p>
            <a:r>
              <a:rPr lang="en-IN" sz="2400" dirty="0">
                <a:latin typeface="Times New Roman" panose="02020603050405020304" pitchFamily="18" charset="0"/>
                <a:cs typeface="Times New Roman" panose="02020603050405020304" pitchFamily="18" charset="0"/>
              </a:rPr>
              <a:t>Entropy(K) = 1 </a:t>
            </a:r>
          </a:p>
          <a:p>
            <a:r>
              <a:rPr lang="en-IN" sz="2400" dirty="0">
                <a:latin typeface="Times New Roman" panose="02020603050405020304" pitchFamily="18" charset="0"/>
                <a:cs typeface="Times New Roman" panose="02020603050405020304" pitchFamily="18" charset="0"/>
              </a:rPr>
              <a:t>We consider the N as root node</a:t>
            </a:r>
          </a:p>
        </p:txBody>
      </p:sp>
      <p:pic>
        <p:nvPicPr>
          <p:cNvPr id="7" name="Picture 6">
            <a:extLst>
              <a:ext uri="{FF2B5EF4-FFF2-40B4-BE49-F238E27FC236}">
                <a16:creationId xmlns:a16="http://schemas.microsoft.com/office/drawing/2014/main" id="{60F4DFFD-6C6B-8202-FE05-B3BEB3F4648F}"/>
              </a:ext>
            </a:extLst>
          </p:cNvPr>
          <p:cNvPicPr>
            <a:picLocks noChangeAspect="1"/>
          </p:cNvPicPr>
          <p:nvPr/>
        </p:nvPicPr>
        <p:blipFill>
          <a:blip r:embed="rId2"/>
          <a:stretch>
            <a:fillRect/>
          </a:stretch>
        </p:blipFill>
        <p:spPr>
          <a:xfrm rot="16200000">
            <a:off x="5159023" y="-90313"/>
            <a:ext cx="1896533" cy="10069692"/>
          </a:xfrm>
          <a:prstGeom prst="rect">
            <a:avLst/>
          </a:prstGeom>
        </p:spPr>
      </p:pic>
      <p:sp>
        <p:nvSpPr>
          <p:cNvPr id="4" name="TextBox 3">
            <a:extLst>
              <a:ext uri="{FF2B5EF4-FFF2-40B4-BE49-F238E27FC236}">
                <a16:creationId xmlns:a16="http://schemas.microsoft.com/office/drawing/2014/main" id="{BB99CBB2-7FC1-57FC-852F-B09577F1B31F}"/>
              </a:ext>
            </a:extLst>
          </p:cNvPr>
          <p:cNvSpPr txBox="1"/>
          <p:nvPr/>
        </p:nvSpPr>
        <p:spPr>
          <a:xfrm>
            <a:off x="677333" y="261243"/>
            <a:ext cx="7574845" cy="461665"/>
          </a:xfrm>
          <a:prstGeom prst="rect">
            <a:avLst/>
          </a:prstGeom>
          <a:noFill/>
        </p:spPr>
        <p:txBody>
          <a:bodyPr wrap="square">
            <a:spAutoFit/>
          </a:bodyPr>
          <a:lstStyle/>
          <a:p>
            <a:r>
              <a:rPr lang="en-IN" sz="2400" b="1" dirty="0">
                <a:solidFill>
                  <a:schemeClr val="accent1">
                    <a:lumMod val="50000"/>
                  </a:schemeClr>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3124244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2058</Words>
  <Application>Microsoft Office PowerPoint</Application>
  <PresentationFormat>Custom</PresentationFormat>
  <Paragraphs>232</Paragraphs>
  <Slides>41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Bhavana Sai Bolisetty</cp:lastModifiedBy>
  <cp:revision>28</cp:revision>
  <dcterms:created xsi:type="dcterms:W3CDTF">2024-04-13T04:45:38Z</dcterms:created>
  <dcterms:modified xsi:type="dcterms:W3CDTF">2024-04-18T04:59:25Z</dcterms:modified>
</cp:coreProperties>
</file>